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5"/>
  </p:notesMasterIdLst>
  <p:handoutMasterIdLst>
    <p:handoutMasterId r:id="rId186"/>
  </p:handoutMasterIdLst>
  <p:sldIdLst>
    <p:sldId id="256" r:id="rId2"/>
    <p:sldId id="257" r:id="rId3"/>
    <p:sldId id="265" r:id="rId4"/>
    <p:sldId id="266" r:id="rId5"/>
    <p:sldId id="267" r:id="rId6"/>
    <p:sldId id="258" r:id="rId7"/>
    <p:sldId id="268" r:id="rId8"/>
    <p:sldId id="262" r:id="rId9"/>
    <p:sldId id="269" r:id="rId10"/>
    <p:sldId id="275" r:id="rId11"/>
    <p:sldId id="279" r:id="rId12"/>
    <p:sldId id="276" r:id="rId13"/>
    <p:sldId id="280" r:id="rId14"/>
    <p:sldId id="277" r:id="rId15"/>
    <p:sldId id="281" r:id="rId16"/>
    <p:sldId id="278" r:id="rId17"/>
    <p:sldId id="282" r:id="rId18"/>
    <p:sldId id="270" r:id="rId19"/>
    <p:sldId id="283" r:id="rId20"/>
    <p:sldId id="288" r:id="rId21"/>
    <p:sldId id="284" r:id="rId22"/>
    <p:sldId id="289" r:id="rId23"/>
    <p:sldId id="285" r:id="rId24"/>
    <p:sldId id="290" r:id="rId25"/>
    <p:sldId id="291" r:id="rId26"/>
    <p:sldId id="286" r:id="rId27"/>
    <p:sldId id="292" r:id="rId28"/>
    <p:sldId id="287" r:id="rId29"/>
    <p:sldId id="293" r:id="rId30"/>
    <p:sldId id="271" r:id="rId31"/>
    <p:sldId id="294" r:id="rId32"/>
    <p:sldId id="299" r:id="rId33"/>
    <p:sldId id="300" r:id="rId34"/>
    <p:sldId id="301" r:id="rId35"/>
    <p:sldId id="295" r:id="rId36"/>
    <p:sldId id="302" r:id="rId37"/>
    <p:sldId id="296" r:id="rId38"/>
    <p:sldId id="303" r:id="rId39"/>
    <p:sldId id="297" r:id="rId40"/>
    <p:sldId id="304" r:id="rId41"/>
    <p:sldId id="272" r:id="rId42"/>
    <p:sldId id="305" r:id="rId43"/>
    <p:sldId id="306" r:id="rId44"/>
    <p:sldId id="330" r:id="rId45"/>
    <p:sldId id="307" r:id="rId46"/>
    <p:sldId id="309" r:id="rId47"/>
    <p:sldId id="273" r:id="rId48"/>
    <p:sldId id="311" r:id="rId49"/>
    <p:sldId id="312" r:id="rId50"/>
    <p:sldId id="332" r:id="rId51"/>
    <p:sldId id="313" r:id="rId52"/>
    <p:sldId id="333" r:id="rId53"/>
    <p:sldId id="315" r:id="rId54"/>
    <p:sldId id="334" r:id="rId55"/>
    <p:sldId id="320" r:id="rId56"/>
    <p:sldId id="321" r:id="rId57"/>
    <p:sldId id="322" r:id="rId58"/>
    <p:sldId id="338" r:id="rId59"/>
    <p:sldId id="329" r:id="rId60"/>
    <p:sldId id="463" r:id="rId61"/>
    <p:sldId id="259" r:id="rId62"/>
    <p:sldId id="323" r:id="rId63"/>
    <p:sldId id="335" r:id="rId64"/>
    <p:sldId id="350" r:id="rId65"/>
    <p:sldId id="263" r:id="rId66"/>
    <p:sldId id="340" r:id="rId67"/>
    <p:sldId id="346" r:id="rId68"/>
    <p:sldId id="359" r:id="rId69"/>
    <p:sldId id="360" r:id="rId70"/>
    <p:sldId id="347" r:id="rId71"/>
    <p:sldId id="387" r:id="rId72"/>
    <p:sldId id="349" r:id="rId73"/>
    <p:sldId id="388" r:id="rId74"/>
    <p:sldId id="348" r:id="rId75"/>
    <p:sldId id="341" r:id="rId76"/>
    <p:sldId id="361" r:id="rId77"/>
    <p:sldId id="417" r:id="rId78"/>
    <p:sldId id="363" r:id="rId79"/>
    <p:sldId id="418" r:id="rId80"/>
    <p:sldId id="364" r:id="rId81"/>
    <p:sldId id="419" r:id="rId82"/>
    <p:sldId id="420" r:id="rId83"/>
    <p:sldId id="421" r:id="rId84"/>
    <p:sldId id="342" r:id="rId85"/>
    <p:sldId id="365" r:id="rId86"/>
    <p:sldId id="422" r:id="rId87"/>
    <p:sldId id="366" r:id="rId88"/>
    <p:sldId id="367" r:id="rId89"/>
    <p:sldId id="368" r:id="rId90"/>
    <p:sldId id="423" r:id="rId91"/>
    <p:sldId id="424" r:id="rId92"/>
    <p:sldId id="369" r:id="rId93"/>
    <p:sldId id="425" r:id="rId94"/>
    <p:sldId id="343" r:id="rId95"/>
    <p:sldId id="370" r:id="rId96"/>
    <p:sldId id="426" r:id="rId97"/>
    <p:sldId id="427" r:id="rId98"/>
    <p:sldId id="371" r:id="rId99"/>
    <p:sldId id="428" r:id="rId100"/>
    <p:sldId id="344" r:id="rId101"/>
    <p:sldId id="374" r:id="rId102"/>
    <p:sldId id="429" r:id="rId103"/>
    <p:sldId id="430" r:id="rId104"/>
    <p:sldId id="431" r:id="rId105"/>
    <p:sldId id="375" r:id="rId106"/>
    <p:sldId id="432" r:id="rId107"/>
    <p:sldId id="376" r:id="rId108"/>
    <p:sldId id="433" r:id="rId109"/>
    <p:sldId id="378" r:id="rId110"/>
    <p:sldId id="345" r:id="rId111"/>
    <p:sldId id="379" r:id="rId112"/>
    <p:sldId id="434" r:id="rId113"/>
    <p:sldId id="380" r:id="rId114"/>
    <p:sldId id="435" r:id="rId115"/>
    <p:sldId id="385" r:id="rId116"/>
    <p:sldId id="386" r:id="rId117"/>
    <p:sldId id="326" r:id="rId118"/>
    <p:sldId id="327" r:id="rId119"/>
    <p:sldId id="337" r:id="rId120"/>
    <p:sldId id="328" r:id="rId121"/>
    <p:sldId id="462" r:id="rId122"/>
    <p:sldId id="260" r:id="rId123"/>
    <p:sldId id="324" r:id="rId124"/>
    <p:sldId id="339" r:id="rId125"/>
    <p:sldId id="264" r:id="rId126"/>
    <p:sldId id="352" r:id="rId127"/>
    <p:sldId id="353" r:id="rId128"/>
    <p:sldId id="389" r:id="rId129"/>
    <p:sldId id="436" r:id="rId130"/>
    <p:sldId id="390" r:id="rId131"/>
    <p:sldId id="437" r:id="rId132"/>
    <p:sldId id="391" r:id="rId133"/>
    <p:sldId id="438" r:id="rId134"/>
    <p:sldId id="354" r:id="rId135"/>
    <p:sldId id="393" r:id="rId136"/>
    <p:sldId id="439" r:id="rId137"/>
    <p:sldId id="394" r:id="rId138"/>
    <p:sldId id="440" r:id="rId139"/>
    <p:sldId id="395" r:id="rId140"/>
    <p:sldId id="441" r:id="rId141"/>
    <p:sldId id="396" r:id="rId142"/>
    <p:sldId id="442" r:id="rId143"/>
    <p:sldId id="397" r:id="rId144"/>
    <p:sldId id="443" r:id="rId145"/>
    <p:sldId id="355" r:id="rId146"/>
    <p:sldId id="398" r:id="rId147"/>
    <p:sldId id="444" r:id="rId148"/>
    <p:sldId id="399" r:id="rId149"/>
    <p:sldId id="445" r:id="rId150"/>
    <p:sldId id="446" r:id="rId151"/>
    <p:sldId id="400" r:id="rId152"/>
    <p:sldId id="447" r:id="rId153"/>
    <p:sldId id="401" r:id="rId154"/>
    <p:sldId id="448" r:id="rId155"/>
    <p:sldId id="449" r:id="rId156"/>
    <p:sldId id="351" r:id="rId157"/>
    <p:sldId id="356" r:id="rId158"/>
    <p:sldId id="403" r:id="rId159"/>
    <p:sldId id="450" r:id="rId160"/>
    <p:sldId id="451" r:id="rId161"/>
    <p:sldId id="405" r:id="rId162"/>
    <p:sldId id="452" r:id="rId163"/>
    <p:sldId id="453" r:id="rId164"/>
    <p:sldId id="406" r:id="rId165"/>
    <p:sldId id="454" r:id="rId166"/>
    <p:sldId id="357" r:id="rId167"/>
    <p:sldId id="407" r:id="rId168"/>
    <p:sldId id="455" r:id="rId169"/>
    <p:sldId id="456" r:id="rId170"/>
    <p:sldId id="408" r:id="rId171"/>
    <p:sldId id="409" r:id="rId172"/>
    <p:sldId id="457" r:id="rId173"/>
    <p:sldId id="358" r:id="rId174"/>
    <p:sldId id="412" r:id="rId175"/>
    <p:sldId id="413" r:id="rId176"/>
    <p:sldId id="458" r:id="rId177"/>
    <p:sldId id="459" r:id="rId178"/>
    <p:sldId id="460" r:id="rId179"/>
    <p:sldId id="416" r:id="rId180"/>
    <p:sldId id="325" r:id="rId181"/>
    <p:sldId id="336" r:id="rId182"/>
    <p:sldId id="261" r:id="rId183"/>
    <p:sldId id="461" r:id="rId18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457" autoAdjust="0"/>
  </p:normalViewPr>
  <p:slideViewPr>
    <p:cSldViewPr>
      <p:cViewPr varScale="1">
        <p:scale>
          <a:sx n="67" d="100"/>
          <a:sy n="67" d="100"/>
        </p:scale>
        <p:origin x="-206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handoutMaster" Target="handoutMasters/handout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75FCCA-067E-44DC-96DE-D94FD0C3B081}" type="slidenum">
              <a:rPr lang="en-US" smtClean="0"/>
              <a:pPr/>
              <a:t>‹#›</a:t>
            </a:fld>
            <a:endParaRPr lang="en-US"/>
          </a:p>
        </p:txBody>
      </p:sp>
    </p:spTree>
    <p:extLst>
      <p:ext uri="{BB962C8B-B14F-4D97-AF65-F5344CB8AC3E}">
        <p14:creationId xmlns:p14="http://schemas.microsoft.com/office/powerpoint/2010/main" val="20342721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F1D2AE-B95A-419D-BA19-1B062891CAF7}" type="slidenum">
              <a:rPr lang="en-US" smtClean="0"/>
              <a:pPr/>
              <a:t>‹#›</a:t>
            </a:fld>
            <a:endParaRPr lang="en-US"/>
          </a:p>
        </p:txBody>
      </p:sp>
    </p:spTree>
    <p:extLst>
      <p:ext uri="{BB962C8B-B14F-4D97-AF65-F5344CB8AC3E}">
        <p14:creationId xmlns:p14="http://schemas.microsoft.com/office/powerpoint/2010/main" val="419474453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t>
            </a:r>
            <a:r>
              <a:rPr lang="en-US" baseline="0" dirty="0" smtClean="0"/>
              <a:t>“I Can Problem Solve” approach is a program </a:t>
            </a:r>
            <a:r>
              <a:rPr lang="en-US" baseline="0" dirty="0" err="1" smtClean="0"/>
              <a:t>Shure</a:t>
            </a:r>
            <a:r>
              <a:rPr lang="en-US" baseline="0" dirty="0" smtClean="0"/>
              <a:t> developed to teach children the critical thinking skills they needs to solve problems on their own. She applies this approach to nearly 100 top issues and problems kids face that concern parents the most, including bullying, homework, friendships, and fighting among siblings. </a:t>
            </a:r>
          </a:p>
        </p:txBody>
      </p:sp>
      <p:sp>
        <p:nvSpPr>
          <p:cNvPr id="4" name="Slide Number Placeholder 3"/>
          <p:cNvSpPr>
            <a:spLocks noGrp="1"/>
          </p:cNvSpPr>
          <p:nvPr>
            <p:ph type="sldNum" sz="quarter" idx="10"/>
          </p:nvPr>
        </p:nvSpPr>
        <p:spPr/>
        <p:txBody>
          <a:bodyPr/>
          <a:lstStyle/>
          <a:p>
            <a:fld id="{8DF1D2AE-B95A-419D-BA19-1B062891CAF7}" type="slidenum">
              <a:rPr lang="en-US" smtClean="0"/>
              <a:pPr/>
              <a:t>1</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Tantrums</a:t>
            </a:r>
          </a:p>
          <a:p>
            <a:pPr>
              <a:buFontTx/>
              <a:buChar char="-"/>
            </a:pPr>
            <a:r>
              <a:rPr lang="en-US" dirty="0" smtClean="0"/>
              <a:t>Take a few minutes</a:t>
            </a:r>
            <a:r>
              <a:rPr lang="en-US" baseline="0" dirty="0" smtClean="0"/>
              <a:t> to think about how you would handle this situation and then turn and share your reactions with someone sitting close to you.</a:t>
            </a:r>
          </a:p>
          <a:p>
            <a:pPr>
              <a:buFontTx/>
              <a:buChar char="-"/>
            </a:pPr>
            <a:r>
              <a:rPr lang="en-US" baseline="0" dirty="0" smtClean="0"/>
              <a:t>Share with the group</a:t>
            </a:r>
          </a:p>
          <a:p>
            <a:pPr lvl="1">
              <a:buFontTx/>
              <a:buChar char="-"/>
            </a:pPr>
            <a:r>
              <a:rPr lang="en-US" baseline="0" dirty="0" smtClean="0"/>
              <a:t>Plead to stop crying</a:t>
            </a:r>
          </a:p>
          <a:p>
            <a:pPr lvl="1">
              <a:buFontTx/>
              <a:buChar char="-"/>
            </a:pPr>
            <a:r>
              <a:rPr lang="en-US" baseline="0" dirty="0" smtClean="0"/>
              <a:t>Threaten that won’t take to playground</a:t>
            </a:r>
          </a:p>
          <a:p>
            <a:pPr lvl="1">
              <a:buFontTx/>
              <a:buChar char="-"/>
            </a:pPr>
            <a:r>
              <a:rPr lang="en-US" baseline="0" dirty="0" smtClean="0"/>
              <a:t>Ignore and hope it goes away</a:t>
            </a:r>
          </a:p>
          <a:p>
            <a:pPr lvl="1">
              <a:buFontTx/>
              <a:buChar char="-"/>
            </a:pPr>
            <a:r>
              <a:rPr lang="en-US" baseline="0" dirty="0" smtClean="0"/>
              <a:t>Give in and buy the cereal</a:t>
            </a:r>
          </a:p>
          <a:p>
            <a:pPr lvl="1">
              <a:buFontTx/>
              <a:buChar char="-"/>
            </a:pPr>
            <a:r>
              <a:rPr lang="en-US" baseline="0" dirty="0" smtClean="0"/>
              <a:t>Get angry and raise your voice and grab the box of cereal</a:t>
            </a:r>
          </a:p>
          <a:p>
            <a:pPr>
              <a:buFontTx/>
              <a:buChar char="-"/>
            </a:pPr>
            <a:r>
              <a:rPr lang="en-US" baseline="0" dirty="0" smtClean="0"/>
              <a:t>What is the outcome?</a:t>
            </a:r>
          </a:p>
          <a:p>
            <a:pPr lvl="1">
              <a:buFontTx/>
              <a:buChar char="-"/>
            </a:pPr>
            <a:r>
              <a:rPr lang="en-US" dirty="0" smtClean="0"/>
              <a:t>Doesn’t hear you</a:t>
            </a:r>
          </a:p>
          <a:p>
            <a:pPr lvl="1">
              <a:buFontTx/>
              <a:buChar char="-"/>
            </a:pPr>
            <a:r>
              <a:rPr lang="en-US" dirty="0" smtClean="0"/>
              <a:t>Doesn’t faze him</a:t>
            </a:r>
          </a:p>
          <a:p>
            <a:pPr lvl="1">
              <a:buFontTx/>
              <a:buChar char="-"/>
            </a:pPr>
            <a:r>
              <a:rPr lang="en-US" dirty="0" smtClean="0"/>
              <a:t>Doesn’t stop</a:t>
            </a:r>
          </a:p>
          <a:p>
            <a:pPr lvl="1">
              <a:buFontTx/>
              <a:buChar char="-"/>
            </a:pPr>
            <a:r>
              <a:rPr lang="en-US" dirty="0" smtClean="0"/>
              <a:t>Let</a:t>
            </a:r>
            <a:r>
              <a:rPr lang="en-US" baseline="0" dirty="0" smtClean="0"/>
              <a:t> him think he’ll get his way if he cries enough</a:t>
            </a:r>
          </a:p>
          <a:p>
            <a:pPr lvl="1">
              <a:buFontTx/>
              <a:buChar char="-"/>
            </a:pPr>
            <a:r>
              <a:rPr lang="en-US" baseline="0" dirty="0" smtClean="0"/>
              <a:t>How can your child learn to control temper when you can’t control yours</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10</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100</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Hurting Others</a:t>
            </a:r>
          </a:p>
          <a:p>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101</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I’ll be the mom and someone be Rachel</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102</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103</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Rachel may not be</a:t>
            </a:r>
            <a:r>
              <a:rPr lang="en-US" baseline="0" dirty="0" smtClean="0"/>
              <a:t> able to stop bossy behavior in one day, but using this kind of dialogue is an important start- Rachel learns to identify the real problem and Rachel is learning to stop these behaviors before it causes her to be rejected by peers later on.</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104</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Teasing</a:t>
            </a:r>
          </a:p>
          <a:p>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105</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questions focus on feelings, your child’s own and other’s- helps them realize that</a:t>
            </a:r>
            <a:r>
              <a:rPr lang="en-US" baseline="0" dirty="0" smtClean="0"/>
              <a:t> relationships are reciprocal and that they should treat others how they want to be treated</a:t>
            </a:r>
          </a:p>
          <a:p>
            <a:endParaRPr lang="en-US" baseline="0" dirty="0" smtClean="0"/>
          </a:p>
          <a:p>
            <a:r>
              <a:rPr lang="en-US" baseline="0" dirty="0" smtClean="0"/>
              <a:t>Also helps child realize that people act the way they do for many different reasons (parents getting divorced, etc.)</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106</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Betraying Secrets</a:t>
            </a:r>
          </a:p>
          <a:p>
            <a:pPr>
              <a:buFontTx/>
              <a:buChar char="-"/>
            </a:pPr>
            <a:r>
              <a:rPr lang="en-US" dirty="0" smtClean="0"/>
              <a:t>Take a few minutes</a:t>
            </a:r>
            <a:r>
              <a:rPr lang="en-US" baseline="0" dirty="0" smtClean="0"/>
              <a:t> to think about how you would handle this situation and then turn and share your reactions with someone sitting close to you.</a:t>
            </a:r>
          </a:p>
          <a:p>
            <a:pPr>
              <a:buFontTx/>
              <a:buChar char="-"/>
            </a:pPr>
            <a:r>
              <a:rPr lang="en-US" baseline="0" dirty="0" smtClean="0"/>
              <a:t>Share with the group &amp; what the outcome would be</a:t>
            </a:r>
          </a:p>
          <a:p>
            <a:pPr lvl="1">
              <a:buFontTx/>
              <a:buChar char="-"/>
            </a:pPr>
            <a:r>
              <a:rPr lang="en-US" baseline="0" dirty="0" smtClean="0"/>
              <a:t>Tell her she hurt you by telling your secret</a:t>
            </a:r>
          </a:p>
          <a:p>
            <a:pPr lvl="1">
              <a:buFontTx/>
              <a:buChar char="-"/>
            </a:pPr>
            <a:r>
              <a:rPr lang="en-US" baseline="0" dirty="0" smtClean="0"/>
              <a:t>Have a friend tell her how you feel</a:t>
            </a:r>
          </a:p>
          <a:p>
            <a:endParaRPr lang="en-US" dirty="0" smtClean="0"/>
          </a:p>
          <a:p>
            <a:r>
              <a:rPr lang="en-US" dirty="0" smtClean="0"/>
              <a:t>By</a:t>
            </a:r>
            <a:r>
              <a:rPr lang="en-US" baseline="0" dirty="0" smtClean="0"/>
              <a:t> giving your child solutions, you are not allowing your child to do the thinking</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107</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I’ll be mom</a:t>
            </a:r>
            <a:r>
              <a:rPr lang="en-US" baseline="0" dirty="0" smtClean="0"/>
              <a:t> and someone be Cara</a:t>
            </a:r>
          </a:p>
          <a:p>
            <a:endParaRPr lang="en-US" baseline="0" dirty="0" smtClean="0"/>
          </a:p>
          <a:p>
            <a:r>
              <a:rPr lang="en-US" baseline="0" dirty="0" smtClean="0"/>
              <a:t>Cara may recognize that Sue had a reason for telling the secret (got in trouble and was mad) and then can tell how it hurt- by doing this, may save friendships and maybe even strengthen them</a:t>
            </a:r>
          </a:p>
          <a:p>
            <a:endParaRPr lang="en-US" baseline="0" dirty="0" smtClean="0"/>
          </a:p>
          <a:p>
            <a:r>
              <a:rPr lang="en-US" baseline="0" dirty="0" smtClean="0"/>
              <a:t>When children take action instead of passively sitting back and feeling bad inside, they turn problems into problems that can be solved.</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108</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Exclusion</a:t>
            </a:r>
          </a:p>
          <a:p>
            <a:pPr>
              <a:buFontTx/>
              <a:buChar char="-"/>
            </a:pPr>
            <a:r>
              <a:rPr lang="en-US" dirty="0" smtClean="0"/>
              <a:t>Kids (boys</a:t>
            </a:r>
            <a:r>
              <a:rPr lang="en-US" baseline="0" dirty="0" smtClean="0"/>
              <a:t> and girls alike) need to have friends and be accepted by peers</a:t>
            </a:r>
          </a:p>
          <a:p>
            <a:pPr>
              <a:buFontTx/>
              <a:buChar char="-"/>
            </a:pPr>
            <a:endParaRPr lang="en-US" baseline="0" dirty="0" smtClean="0"/>
          </a:p>
          <a:p>
            <a:pPr>
              <a:buFontTx/>
              <a:buChar char="-"/>
            </a:pPr>
            <a:r>
              <a:rPr lang="en-US" baseline="0" dirty="0" smtClean="0"/>
              <a:t>Children need help dealing with issues that arise between friends- by offering empty assurance, glossing over the problem, or ignoring it does not help</a:t>
            </a:r>
          </a:p>
          <a:p>
            <a:pPr>
              <a:buFontTx/>
              <a:buChar char="-"/>
            </a:pPr>
            <a:endParaRPr lang="en-US" baseline="0" dirty="0" smtClean="0"/>
          </a:p>
          <a:p>
            <a:pPr>
              <a:buFontTx/>
              <a:buChar char="-"/>
            </a:pPr>
            <a:r>
              <a:rPr lang="en-US" baseline="0" dirty="0" smtClean="0"/>
              <a:t>Ask how child feels about being excluded- sad but comforted that mom cared enough to talk about it</a:t>
            </a:r>
          </a:p>
          <a:p>
            <a:pPr>
              <a:buFontTx/>
              <a:buChar char="-"/>
            </a:pPr>
            <a:r>
              <a:rPr lang="en-US" baseline="0" dirty="0" smtClean="0"/>
              <a:t>Ask what they can do- may not know right away but can think of plan (find new friends)</a:t>
            </a:r>
          </a:p>
        </p:txBody>
      </p:sp>
      <p:sp>
        <p:nvSpPr>
          <p:cNvPr id="4" name="Slide Number Placeholder 3"/>
          <p:cNvSpPr>
            <a:spLocks noGrp="1"/>
          </p:cNvSpPr>
          <p:nvPr>
            <p:ph type="sldNum" sz="quarter" idx="10"/>
          </p:nvPr>
        </p:nvSpPr>
        <p:spPr/>
        <p:txBody>
          <a:bodyPr/>
          <a:lstStyle/>
          <a:p>
            <a:fld id="{8DF1D2AE-B95A-419D-BA19-1B062891CAF7}" type="slidenum">
              <a:rPr lang="en-US" smtClean="0"/>
              <a:pPr/>
              <a:t>109</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Examples- do this when child is relaxed</a:t>
            </a:r>
            <a:r>
              <a:rPr lang="en-US" baseline="0" dirty="0" smtClean="0"/>
              <a:t> or having fun</a:t>
            </a:r>
            <a:endParaRPr lang="en-US" dirty="0" smtClean="0"/>
          </a:p>
          <a:p>
            <a:pPr>
              <a:buFontTx/>
              <a:buChar char="-"/>
            </a:pPr>
            <a:r>
              <a:rPr lang="en-US" dirty="0" smtClean="0"/>
              <a:t>Make big circles</a:t>
            </a:r>
            <a:r>
              <a:rPr lang="en-US" baseline="0" dirty="0" smtClean="0"/>
              <a:t> with arms and clap- same or different</a:t>
            </a:r>
          </a:p>
          <a:p>
            <a:pPr>
              <a:buFontTx/>
              <a:buChar char="-"/>
            </a:pPr>
            <a:r>
              <a:rPr lang="en-US" baseline="0" dirty="0" smtClean="0"/>
              <a:t>Is the shirt same color or different</a:t>
            </a:r>
          </a:p>
          <a:p>
            <a:pPr>
              <a:buFontTx/>
              <a:buNone/>
            </a:pPr>
            <a:endParaRPr lang="en-US" baseline="0" dirty="0" smtClean="0"/>
          </a:p>
          <a:p>
            <a:pPr>
              <a:buFontTx/>
              <a:buNone/>
            </a:pPr>
            <a:r>
              <a:rPr lang="en-US" baseline="0" dirty="0" smtClean="0"/>
              <a:t>Play when watching </a:t>
            </a:r>
            <a:r>
              <a:rPr lang="en-US" baseline="0" dirty="0" err="1" smtClean="0"/>
              <a:t>tv</a:t>
            </a:r>
            <a:r>
              <a:rPr lang="en-US" baseline="0" dirty="0" smtClean="0"/>
              <a:t>, taking a walk, eating dinner, in the car</a:t>
            </a:r>
          </a:p>
          <a:p>
            <a:pPr>
              <a:buFontTx/>
              <a:buNone/>
            </a:pPr>
            <a:endParaRPr lang="en-US" baseline="0" dirty="0" smtClean="0"/>
          </a:p>
          <a:p>
            <a:pPr>
              <a:buFontTx/>
              <a:buNone/>
            </a:pPr>
            <a:r>
              <a:rPr lang="en-US" baseline="0" dirty="0" smtClean="0"/>
              <a:t>Once child understands “same” and “different” you can use with tantrums- ask if the child can think of a different way to tell how they are feeling- this allows your child to understand that they have a choice- there is a wide variety of ways that he or she can express how he/she is feeling- this way you will both be more in control</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11</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110</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Avoiding Danger</a:t>
            </a:r>
          </a:p>
          <a:p>
            <a:pPr>
              <a:buFontTx/>
              <a:buChar char="-"/>
            </a:pPr>
            <a:r>
              <a:rPr lang="en-US" dirty="0" smtClean="0"/>
              <a:t>Take a few minutes</a:t>
            </a:r>
            <a:r>
              <a:rPr lang="en-US" baseline="0" dirty="0" smtClean="0"/>
              <a:t> to think about how you would handle this situation and then turn and share your reactions with someone sitting close to you.</a:t>
            </a:r>
          </a:p>
          <a:p>
            <a:pPr>
              <a:buFontTx/>
              <a:buChar char="-"/>
            </a:pPr>
            <a:r>
              <a:rPr lang="en-US" baseline="0" dirty="0" smtClean="0"/>
              <a:t>Share with the group &amp; what the outcome would be</a:t>
            </a:r>
          </a:p>
          <a:p>
            <a:pPr lvl="1">
              <a:buFontTx/>
              <a:buChar char="-"/>
            </a:pPr>
            <a:r>
              <a:rPr lang="en-US" baseline="0" dirty="0" smtClean="0"/>
              <a:t>Explain why it’s necessary</a:t>
            </a:r>
          </a:p>
          <a:p>
            <a:pPr lvl="1">
              <a:buFontTx/>
              <a:buChar char="-"/>
            </a:pPr>
            <a:r>
              <a:rPr lang="en-US" baseline="0" dirty="0" smtClean="0"/>
              <a:t>Just buckle her yourself</a:t>
            </a:r>
          </a:p>
          <a:p>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111</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Kids can face many potentially dangerous situations.</a:t>
            </a:r>
          </a:p>
          <a:p>
            <a:endParaRPr lang="en-US" dirty="0" smtClean="0"/>
          </a:p>
          <a:p>
            <a:r>
              <a:rPr lang="en-US" dirty="0" smtClean="0"/>
              <a:t>By helping your child understand consequences and how they and others would feel, we</a:t>
            </a:r>
            <a:r>
              <a:rPr lang="en-US" baseline="0" dirty="0" smtClean="0"/>
              <a:t> can help them think about what is and is not safe, so then we can trust that they’ll take responsibility and make safe decisions in the future.</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112</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Wrong Crowd</a:t>
            </a:r>
          </a:p>
          <a:p>
            <a:r>
              <a:rPr lang="en-US" dirty="0" smtClean="0"/>
              <a:t>Piercings,</a:t>
            </a:r>
            <a:r>
              <a:rPr lang="en-US" baseline="0" dirty="0" smtClean="0"/>
              <a:t> swearing, dress, is your child hanging with the wrong crowd?</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113</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Your child may not respond the way you hoped the first</a:t>
            </a:r>
            <a:r>
              <a:rPr lang="en-US" baseline="0" dirty="0" smtClean="0"/>
              <a:t> time you ask these questions, but it does give your child something to think about, especially when asked to do something by the friends that your child may not agree with. Many kids want to talk to their parents about these issues, even if they seem resistant to the conversation at first.</a:t>
            </a:r>
          </a:p>
          <a:p>
            <a:endParaRPr lang="en-US" baseline="0" dirty="0" smtClean="0"/>
          </a:p>
          <a:p>
            <a:r>
              <a:rPr lang="en-US" baseline="0" dirty="0" smtClean="0"/>
              <a:t>If you help your child think about what might happen, you won’t have to tell them and your child will be better prepared to resist peer pressure.</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114</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Hate</a:t>
            </a:r>
          </a:p>
          <a:p>
            <a:r>
              <a:rPr lang="en-US" dirty="0" smtClean="0"/>
              <a:t>Times</a:t>
            </a:r>
            <a:r>
              <a:rPr lang="en-US" baseline="0" dirty="0" smtClean="0"/>
              <a:t> of war and terrorism, a good way to foster acceptance and stop hate is to talk about similarities between your child and others who are different</a:t>
            </a:r>
          </a:p>
          <a:p>
            <a:r>
              <a:rPr lang="en-US" baseline="0" dirty="0" smtClean="0"/>
              <a:t>	- same different game- start with family and then move to others who are “different”</a:t>
            </a:r>
          </a:p>
          <a:p>
            <a:endParaRPr lang="en-US" baseline="0" dirty="0" smtClean="0"/>
          </a:p>
          <a:p>
            <a:r>
              <a:rPr lang="en-US" baseline="0" dirty="0" smtClean="0"/>
              <a:t>Helping your child think about similarities, differences, and what we might learn are good exercises to foster acceptance and prevent hate</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115</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Activity- Role Play Situations</a:t>
            </a:r>
          </a:p>
          <a:p>
            <a:endParaRPr lang="en-US" dirty="0" smtClean="0"/>
          </a:p>
          <a:p>
            <a:r>
              <a:rPr lang="en-US" dirty="0" smtClean="0"/>
              <a:t>We’ve discussed many</a:t>
            </a:r>
            <a:r>
              <a:rPr lang="en-US" baseline="0" dirty="0" smtClean="0"/>
              <a:t> different situations that you likely have faced while raising your child or will likely face in the future. I have several different scenarios listed on this paper. With someone sitting close to you, I’d like you to role play these situations utilizing some of the techniques that we discussed tonight. Chose the scenarios that you think are most applicable to something you might face with your child.</a:t>
            </a:r>
          </a:p>
          <a:p>
            <a:endParaRPr lang="en-US" baseline="0" dirty="0" smtClean="0"/>
          </a:p>
          <a:p>
            <a:r>
              <a:rPr lang="en-US" baseline="0" dirty="0" smtClean="0"/>
              <a:t>After activity</a:t>
            </a:r>
          </a:p>
          <a:p>
            <a:pPr>
              <a:buFontTx/>
              <a:buChar char="-"/>
            </a:pPr>
            <a:r>
              <a:rPr lang="en-US" baseline="0" dirty="0" smtClean="0"/>
              <a:t>Anyone like to model a scenario?</a:t>
            </a:r>
          </a:p>
          <a:p>
            <a:pPr>
              <a:buFontTx/>
              <a:buChar char="-"/>
            </a:pPr>
            <a:r>
              <a:rPr lang="en-US" baseline="0" dirty="0" smtClean="0"/>
              <a:t>Any scenarios you could not figure out how to handle or you became stuck with how to proceed?</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116</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Conclusions</a:t>
            </a:r>
          </a:p>
          <a:p>
            <a:r>
              <a:rPr lang="en-US" u="none" dirty="0" smtClean="0"/>
              <a:t>Session I</a:t>
            </a:r>
          </a:p>
          <a:p>
            <a:pPr>
              <a:buFontTx/>
              <a:buChar char="-"/>
            </a:pPr>
            <a:r>
              <a:rPr lang="en-US" dirty="0" smtClean="0"/>
              <a:t>Learned ways</a:t>
            </a:r>
            <a:r>
              <a:rPr lang="en-US" baseline="0" dirty="0" smtClean="0"/>
              <a:t> to help child cope with feelings- frustration, sadness, anxiety, illness, and loss</a:t>
            </a:r>
          </a:p>
          <a:p>
            <a:pPr>
              <a:buFontTx/>
              <a:buChar char="-"/>
            </a:pPr>
            <a:r>
              <a:rPr lang="en-US" baseline="0" dirty="0" smtClean="0"/>
              <a:t>Become caring and empathetic with control- this helps them feel more in control of their lives and means they are less likely to let life take control of them</a:t>
            </a:r>
          </a:p>
          <a:p>
            <a:pPr>
              <a:buFontTx/>
              <a:buChar char="-"/>
            </a:pPr>
            <a:endParaRPr lang="en-US" baseline="0" dirty="0" smtClean="0"/>
          </a:p>
          <a:p>
            <a:pPr>
              <a:buFontTx/>
              <a:buNone/>
            </a:pPr>
            <a:r>
              <a:rPr lang="en-US" baseline="0" dirty="0" smtClean="0"/>
              <a:t>Session II</a:t>
            </a:r>
          </a:p>
          <a:p>
            <a:pPr>
              <a:buFontTx/>
              <a:buNone/>
            </a:pPr>
            <a:r>
              <a:rPr lang="en-US" baseline="0" dirty="0" smtClean="0"/>
              <a:t>-Learned ways to talk to your child about annoying and early high-risk behaviors </a:t>
            </a:r>
          </a:p>
          <a:p>
            <a:pPr>
              <a:buFontTx/>
              <a:buNone/>
            </a:pPr>
            <a:r>
              <a:rPr lang="en-US" baseline="0" dirty="0" smtClean="0"/>
              <a:t>-Learn to trust child and child will confide in parents</a:t>
            </a:r>
          </a:p>
          <a:p>
            <a:pPr>
              <a:buFontTx/>
              <a:buChar char="-"/>
            </a:pPr>
            <a:endParaRPr lang="en-US" baseline="0" dirty="0" smtClean="0"/>
          </a:p>
          <a:p>
            <a:pPr>
              <a:buFontTx/>
              <a:buNone/>
            </a:pPr>
            <a:r>
              <a:rPr lang="en-US" baseline="0" dirty="0" smtClean="0"/>
              <a:t>By asking questions rather than talking at your children, the children can be directly involved with the process of solving their own problems. By helping your child solve problems important to them now, they will be able to prevent problems from escalating out of control later in middle school, high school, and beyond.</a:t>
            </a:r>
            <a:endParaRPr lang="en-US" dirty="0" smtClean="0"/>
          </a:p>
          <a:p>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117</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Next Session</a:t>
            </a:r>
          </a:p>
          <a:p>
            <a:pPr>
              <a:buFont typeface="Arial" pitchFamily="34" charset="0"/>
              <a:buChar char="•"/>
            </a:pPr>
            <a:r>
              <a:rPr lang="en-US" dirty="0" smtClean="0"/>
              <a:t>Encourage to go home</a:t>
            </a:r>
            <a:r>
              <a:rPr lang="en-US" baseline="0" dirty="0" smtClean="0"/>
              <a:t> and try strategies discussed this session and last session- jot down notes of what worked and what didn’t work and we can brainstorm some suggestions next session</a:t>
            </a:r>
          </a:p>
          <a:p>
            <a:pPr>
              <a:buFont typeface="Arial" pitchFamily="34" charset="0"/>
              <a:buChar char="•"/>
            </a:pPr>
            <a:r>
              <a:rPr lang="en-US" baseline="0" dirty="0" smtClean="0"/>
              <a:t>Session III- </a:t>
            </a:r>
            <a:r>
              <a:rPr lang="en-US" dirty="0" smtClean="0"/>
              <a:t>Nurturing Relationships</a:t>
            </a:r>
          </a:p>
          <a:p>
            <a:pPr lvl="1"/>
            <a:r>
              <a:rPr lang="en-US" dirty="0" smtClean="0"/>
              <a:t>Family Ties</a:t>
            </a:r>
          </a:p>
          <a:p>
            <a:pPr lvl="1"/>
            <a:r>
              <a:rPr lang="en-US" dirty="0" smtClean="0"/>
              <a:t>Sibling Rivalry</a:t>
            </a:r>
          </a:p>
          <a:p>
            <a:pPr lvl="1"/>
            <a:r>
              <a:rPr lang="en-US" dirty="0" smtClean="0"/>
              <a:t>Peers</a:t>
            </a:r>
          </a:p>
          <a:p>
            <a:r>
              <a:rPr lang="en-US" dirty="0" smtClean="0"/>
              <a:t>	Building Life Skills</a:t>
            </a:r>
          </a:p>
          <a:p>
            <a:pPr lvl="1"/>
            <a:r>
              <a:rPr lang="en-US" dirty="0" smtClean="0"/>
              <a:t>Listening</a:t>
            </a:r>
          </a:p>
          <a:p>
            <a:pPr lvl="1"/>
            <a:r>
              <a:rPr lang="en-US" dirty="0" smtClean="0"/>
              <a:t>Responsibility</a:t>
            </a:r>
          </a:p>
          <a:p>
            <a:pPr lvl="1"/>
            <a:r>
              <a:rPr lang="en-US" dirty="0" smtClean="0"/>
              <a:t>School, Homework, and Learning</a:t>
            </a:r>
          </a:p>
          <a:p>
            <a:pPr>
              <a:buFont typeface="Arial"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118</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DF1D2AE-B95A-419D-BA19-1B062891CAF7}" type="slidenum">
              <a:rPr lang="en-US" smtClean="0"/>
              <a:pPr/>
              <a:t>119</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Cursing</a:t>
            </a:r>
          </a:p>
          <a:p>
            <a:pPr>
              <a:buFontTx/>
              <a:buChar char="-"/>
            </a:pPr>
            <a:r>
              <a:rPr lang="en-US" dirty="0" smtClean="0"/>
              <a:t>Take a few minutes</a:t>
            </a:r>
            <a:r>
              <a:rPr lang="en-US" baseline="0" dirty="0" smtClean="0"/>
              <a:t> to think about how you would handle this situation and then turn and share your reactions with someone sitting close to you.</a:t>
            </a:r>
          </a:p>
          <a:p>
            <a:pPr>
              <a:buFontTx/>
              <a:buChar char="-"/>
            </a:pPr>
            <a:r>
              <a:rPr lang="en-US" baseline="0" dirty="0" smtClean="0"/>
              <a:t>Share with the group</a:t>
            </a:r>
          </a:p>
          <a:p>
            <a:pPr lvl="1">
              <a:buFontTx/>
              <a:buChar char="-"/>
            </a:pPr>
            <a:r>
              <a:rPr lang="en-US" baseline="0" dirty="0" smtClean="0"/>
              <a:t>Tell not to use again</a:t>
            </a:r>
          </a:p>
          <a:p>
            <a:pPr lvl="1">
              <a:buFontTx/>
              <a:buChar char="-"/>
            </a:pPr>
            <a:r>
              <a:rPr lang="en-US" baseline="0" dirty="0" smtClean="0"/>
              <a:t>Send to his room</a:t>
            </a:r>
          </a:p>
          <a:p>
            <a:pPr lvl="1">
              <a:buFontTx/>
              <a:buChar char="-"/>
            </a:pPr>
            <a:r>
              <a:rPr lang="en-US" baseline="0" dirty="0" smtClean="0"/>
              <a:t>Explain that you don’t like to hear those words</a:t>
            </a:r>
          </a:p>
          <a:p>
            <a:pPr lvl="1">
              <a:buFontTx/>
              <a:buChar char="-"/>
            </a:pPr>
            <a:r>
              <a:rPr lang="en-US" baseline="0" dirty="0" smtClean="0"/>
              <a:t>Explain that those words make people uncomfortable</a:t>
            </a:r>
          </a:p>
          <a:p>
            <a:pPr lvl="1">
              <a:buFontTx/>
              <a:buChar char="-"/>
            </a:pPr>
            <a:r>
              <a:rPr lang="en-US" baseline="0" dirty="0" smtClean="0"/>
              <a:t>Ask why language has become so offensive</a:t>
            </a:r>
          </a:p>
          <a:p>
            <a:pPr>
              <a:buFontTx/>
              <a:buChar char="-"/>
            </a:pPr>
            <a:r>
              <a:rPr lang="en-US" baseline="0" dirty="0" smtClean="0"/>
              <a:t>What is the outcome?</a:t>
            </a:r>
          </a:p>
        </p:txBody>
      </p:sp>
      <p:sp>
        <p:nvSpPr>
          <p:cNvPr id="4" name="Slide Number Placeholder 3"/>
          <p:cNvSpPr>
            <a:spLocks noGrp="1"/>
          </p:cNvSpPr>
          <p:nvPr>
            <p:ph type="sldNum" sz="quarter" idx="10"/>
          </p:nvPr>
        </p:nvSpPr>
        <p:spPr/>
        <p:txBody>
          <a:bodyPr/>
          <a:lstStyle/>
          <a:p>
            <a:fld id="{8DF1D2AE-B95A-419D-BA19-1B062891CAF7}" type="slidenum">
              <a:rPr lang="en-US" smtClean="0"/>
              <a:pPr/>
              <a:t>12</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120</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121</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DF1D2AE-B95A-419D-BA19-1B062891CAF7}" type="slidenum">
              <a:rPr lang="en-US" smtClean="0"/>
              <a:pPr/>
              <a:t>122</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Session</a:t>
            </a:r>
            <a:r>
              <a:rPr lang="en-US" u="sng" baseline="0" dirty="0" smtClean="0"/>
              <a:t> I &amp; II Review</a:t>
            </a:r>
          </a:p>
          <a:p>
            <a:r>
              <a:rPr lang="en-US" u="none" dirty="0" smtClean="0"/>
              <a:t>Session I</a:t>
            </a:r>
          </a:p>
          <a:p>
            <a:pPr>
              <a:buFontTx/>
              <a:buChar char="-"/>
            </a:pPr>
            <a:r>
              <a:rPr lang="en-US" dirty="0" smtClean="0"/>
              <a:t>Learned ways</a:t>
            </a:r>
            <a:r>
              <a:rPr lang="en-US" baseline="0" dirty="0" smtClean="0"/>
              <a:t> to help child cope with feelings- frustration, sadness, anxiety, illness, and loss</a:t>
            </a:r>
          </a:p>
          <a:p>
            <a:pPr>
              <a:buFontTx/>
              <a:buChar char="-"/>
            </a:pPr>
            <a:r>
              <a:rPr lang="en-US" baseline="0" dirty="0" smtClean="0"/>
              <a:t>Become caring and empathetic with control- this helps them feel more in control of their lives and means they are less likely to let life take control of them</a:t>
            </a:r>
          </a:p>
          <a:p>
            <a:pPr>
              <a:buFontTx/>
              <a:buChar char="-"/>
            </a:pPr>
            <a:endParaRPr lang="en-US" baseline="0" dirty="0" smtClean="0"/>
          </a:p>
          <a:p>
            <a:pPr>
              <a:buFontTx/>
              <a:buNone/>
            </a:pPr>
            <a:r>
              <a:rPr lang="en-US" baseline="0" dirty="0" smtClean="0"/>
              <a:t>Session II</a:t>
            </a:r>
          </a:p>
          <a:p>
            <a:pPr>
              <a:buFontTx/>
              <a:buNone/>
            </a:pPr>
            <a:r>
              <a:rPr lang="en-US" baseline="0" dirty="0" smtClean="0"/>
              <a:t>-Learned ways to talk to your child about annoying and early high-risk behaviors </a:t>
            </a:r>
          </a:p>
          <a:p>
            <a:pPr>
              <a:buFontTx/>
              <a:buNone/>
            </a:pPr>
            <a:r>
              <a:rPr lang="en-US" baseline="0" dirty="0" smtClean="0"/>
              <a:t>-Learn to trust child and child will confide in parents</a:t>
            </a:r>
          </a:p>
          <a:p>
            <a:pPr>
              <a:buFontTx/>
              <a:buNone/>
            </a:pPr>
            <a:endParaRPr lang="en-US" baseline="0" dirty="0" smtClean="0"/>
          </a:p>
          <a:p>
            <a:pPr>
              <a:buFontTx/>
              <a:buNone/>
            </a:pPr>
            <a:r>
              <a:rPr lang="en-US" baseline="0" dirty="0" smtClean="0"/>
              <a:t>Strategies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Strategies: dialogue technique, what questions to ask, same and different game, the if game, and how to people feel about things game, good time/not good time game, what can you do while you wait game</a:t>
            </a:r>
          </a:p>
          <a:p>
            <a:pPr>
              <a:buFontTx/>
              <a:buNone/>
            </a:pPr>
            <a:endParaRPr lang="en-US" baseline="0" dirty="0" smtClean="0"/>
          </a:p>
          <a:p>
            <a:pPr>
              <a:buFontTx/>
              <a:buChar char="-"/>
            </a:pPr>
            <a:endParaRPr lang="en-US" baseline="0" dirty="0" smtClean="0"/>
          </a:p>
          <a:p>
            <a:pPr>
              <a:buFontTx/>
              <a:buNone/>
            </a:pPr>
            <a:r>
              <a:rPr lang="en-US" baseline="0" dirty="0" smtClean="0"/>
              <a:t>By asking questions rather than talking at your children, the children can be directly involved with the process of solving their own problems. By helping your child solve problems important to them now, they will be able to prevent problems from escalating out of control later in middle school, high school, and beyond.</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123</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Were</a:t>
            </a:r>
            <a:r>
              <a:rPr lang="en-US" baseline="0" dirty="0" smtClean="0"/>
              <a:t> e</a:t>
            </a:r>
            <a:r>
              <a:rPr lang="en-US" dirty="0" smtClean="0"/>
              <a:t>ncourage to go home</a:t>
            </a:r>
            <a:r>
              <a:rPr lang="en-US" baseline="0" dirty="0" smtClean="0"/>
              <a:t> and try strategies discussed last time- jotted down notes of what worked and what didn’t work- now we can brainstorm some suggestions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Ask these questions and allow discussion</a:t>
            </a:r>
          </a:p>
          <a:p>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124</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 place a child learns</a:t>
            </a:r>
            <a:r>
              <a:rPr lang="en-US" baseline="0" dirty="0" smtClean="0"/>
              <a:t> to get along with others is at home. Tonight we’ll focus on how families can tighten their bond, create trust, and work together to help children develop the strength and confidence to face challenges.</a:t>
            </a:r>
          </a:p>
          <a:p>
            <a:endParaRPr lang="en-US" baseline="0" dirty="0" smtClean="0"/>
          </a:p>
          <a:p>
            <a:r>
              <a:rPr lang="en-US" baseline="0" dirty="0" smtClean="0"/>
              <a:t>We’ll then talk about how learning skills related to solving problems can also have an impact on academic success. We’ll discuss creative ways to help your child do well in school.</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125</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Tonight we’ll focus on how families can tighten their bond, create trust, and work together to help children develop the strength and confidence to face challenges.</a:t>
            </a:r>
          </a:p>
        </p:txBody>
      </p:sp>
      <p:sp>
        <p:nvSpPr>
          <p:cNvPr id="4" name="Slide Number Placeholder 3"/>
          <p:cNvSpPr>
            <a:spLocks noGrp="1"/>
          </p:cNvSpPr>
          <p:nvPr>
            <p:ph type="sldNum" sz="quarter" idx="10"/>
          </p:nvPr>
        </p:nvSpPr>
        <p:spPr/>
        <p:txBody>
          <a:bodyPr/>
          <a:lstStyle/>
          <a:p>
            <a:fld id="{8DF1D2AE-B95A-419D-BA19-1B062891CAF7}" type="slidenum">
              <a:rPr lang="en-US" smtClean="0"/>
              <a:pPr/>
              <a:t>126</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DF1D2AE-B95A-419D-BA19-1B062891CAF7}" type="slidenum">
              <a:rPr lang="en-US" smtClean="0"/>
              <a:pPr/>
              <a:t>127</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Quality Time</a:t>
            </a:r>
          </a:p>
          <a:p>
            <a:r>
              <a:rPr lang="en-US" dirty="0" smtClean="0"/>
              <a:t>In today’s society, we are constantly going, practices,</a:t>
            </a:r>
            <a:r>
              <a:rPr lang="en-US" baseline="0" dirty="0" smtClean="0"/>
              <a:t> lessons, rehearsals, work… and we rarely have time to see other family members unless we are sleeping… if we are home together, the television is on  and at least someone is watching it.</a:t>
            </a:r>
          </a:p>
          <a:p>
            <a:endParaRPr lang="en-US" baseline="0" dirty="0" smtClean="0"/>
          </a:p>
          <a:p>
            <a:r>
              <a:rPr lang="en-US" baseline="0" dirty="0" smtClean="0"/>
              <a:t>Spend some time thinking about how often each week you are able to talk to your children and spend time together. Take a few minutes to jot down some notes. </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128</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Char char="•"/>
            </a:pPr>
            <a:r>
              <a:rPr lang="en-US" dirty="0" smtClean="0"/>
              <a:t>Use</a:t>
            </a:r>
            <a:r>
              <a:rPr lang="en-US" baseline="0" dirty="0" smtClean="0"/>
              <a:t> quality time worksheet</a:t>
            </a:r>
          </a:p>
          <a:p>
            <a:pPr>
              <a:buFont typeface="Arial" charset="0"/>
              <a:buNone/>
            </a:pPr>
            <a:endParaRPr lang="en-US" dirty="0" smtClean="0"/>
          </a:p>
          <a:p>
            <a:r>
              <a:rPr lang="en-US" dirty="0" smtClean="0"/>
              <a:t>Times to talk</a:t>
            </a:r>
          </a:p>
          <a:p>
            <a:pPr>
              <a:buFontTx/>
              <a:buChar char="-"/>
            </a:pPr>
            <a:r>
              <a:rPr lang="en-US" dirty="0" smtClean="0"/>
              <a:t>Eat a meal</a:t>
            </a:r>
            <a:r>
              <a:rPr lang="en-US" baseline="0" dirty="0" smtClean="0"/>
              <a:t> together once or twice a week (with TV off)</a:t>
            </a:r>
          </a:p>
          <a:p>
            <a:pPr>
              <a:buFontTx/>
              <a:buChar char="-"/>
            </a:pPr>
            <a:r>
              <a:rPr lang="en-US" baseline="0" dirty="0" smtClean="0"/>
              <a:t>Watch a favorite </a:t>
            </a:r>
            <a:r>
              <a:rPr lang="en-US" baseline="0" dirty="0" err="1" smtClean="0"/>
              <a:t>tv</a:t>
            </a:r>
            <a:r>
              <a:rPr lang="en-US" baseline="0" dirty="0" smtClean="0"/>
              <a:t> show together</a:t>
            </a:r>
          </a:p>
          <a:p>
            <a:pPr>
              <a:buFontTx/>
              <a:buChar char="-"/>
            </a:pPr>
            <a:r>
              <a:rPr lang="en-US" baseline="0" dirty="0" smtClean="0"/>
              <a:t>Talk while in the car, on a bus, or on the train</a:t>
            </a:r>
          </a:p>
          <a:p>
            <a:pPr>
              <a:buFontTx/>
              <a:buChar char="-"/>
            </a:pPr>
            <a:r>
              <a:rPr lang="en-US" baseline="0" dirty="0" smtClean="0"/>
              <a:t>Talk while child is doing chores</a:t>
            </a:r>
          </a:p>
          <a:p>
            <a:endParaRPr lang="en-US" dirty="0" smtClean="0"/>
          </a:p>
          <a:p>
            <a:r>
              <a:rPr lang="en-US" dirty="0" smtClean="0"/>
              <a:t>Activities</a:t>
            </a:r>
            <a:r>
              <a:rPr lang="en-US" baseline="0" dirty="0" smtClean="0"/>
              <a:t> as a family</a:t>
            </a:r>
          </a:p>
          <a:p>
            <a:r>
              <a:rPr lang="en-US" baseline="0" dirty="0" smtClean="0"/>
              <a:t>-Go for a stroll after dinner as a family</a:t>
            </a:r>
          </a:p>
          <a:p>
            <a:r>
              <a:rPr lang="en-US" baseline="0" dirty="0" smtClean="0"/>
              <a:t>-Fly a kite every Saturday morning</a:t>
            </a:r>
          </a:p>
          <a:p>
            <a:r>
              <a:rPr lang="en-US" baseline="0" dirty="0" smtClean="0"/>
              <a:t>-Plan a picnic</a:t>
            </a:r>
          </a:p>
          <a:p>
            <a:r>
              <a:rPr lang="en-US" baseline="0" dirty="0" smtClean="0"/>
              <a:t>-Go to the museum</a:t>
            </a:r>
          </a:p>
          <a:p>
            <a:r>
              <a:rPr lang="en-US" baseline="0" dirty="0" smtClean="0"/>
              <a:t>-Take a walk to the store for ice cream</a:t>
            </a:r>
          </a:p>
          <a:p>
            <a:endParaRPr lang="en-US" baseline="0" dirty="0" smtClean="0"/>
          </a:p>
          <a:p>
            <a:r>
              <a:rPr lang="en-US" baseline="0" dirty="0" smtClean="0"/>
              <a:t>*Remember that you can’t be preoccupied with your own thoughts</a:t>
            </a:r>
          </a:p>
          <a:p>
            <a:r>
              <a:rPr lang="en-US" baseline="0" dirty="0" smtClean="0"/>
              <a:t>* When you make time to talk to your child about things that are important to your child at this moment, he/she will want to talk to you about things that are important to him or her in the future.</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129</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Way to vent frustration- having trouble</a:t>
            </a:r>
            <a:r>
              <a:rPr lang="en-US" baseline="0" dirty="0" smtClean="0"/>
              <a:t> with fractions and use any time related to school- parents got help with fractions</a:t>
            </a:r>
          </a:p>
          <a:p>
            <a:pPr>
              <a:buFontTx/>
              <a:buChar char="-"/>
            </a:pPr>
            <a:endParaRPr lang="en-US" baseline="0" dirty="0" smtClean="0"/>
          </a:p>
          <a:p>
            <a:pPr>
              <a:buFontTx/>
              <a:buChar char="-"/>
            </a:pPr>
            <a:r>
              <a:rPr lang="en-US" baseline="0" dirty="0" smtClean="0"/>
              <a:t>Shock value &amp; defiance- ask questions- this makes the child realize that others have feelings too and will surprise your child</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13</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Family in Your Work Schedule</a:t>
            </a:r>
          </a:p>
          <a:p>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130</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Spend moments to share thoughts and feelings</a:t>
            </a:r>
          </a:p>
          <a:p>
            <a:pPr lvl="1">
              <a:buFont typeface="Arial" pitchFamily="34" charset="0"/>
              <a:buChar char="•"/>
            </a:pPr>
            <a:r>
              <a:rPr lang="en-US" dirty="0" smtClean="0"/>
              <a:t>Take advantage</a:t>
            </a:r>
            <a:r>
              <a:rPr lang="en-US" baseline="0" dirty="0" smtClean="0"/>
              <a:t> of Sat and Sun mornings before anyone leaves- make breakfast together and talk about previous week and plans for next week</a:t>
            </a:r>
          </a:p>
          <a:p>
            <a:pPr lvl="1">
              <a:buFont typeface="Arial" pitchFamily="34" charset="0"/>
              <a:buChar char="•"/>
            </a:pPr>
            <a:r>
              <a:rPr lang="en-US" baseline="0" dirty="0" smtClean="0"/>
              <a:t>Tell your kids about your job- they like to hear about what you do</a:t>
            </a:r>
          </a:p>
          <a:p>
            <a:pPr lvl="1">
              <a:buFont typeface="Arial" pitchFamily="34" charset="0"/>
              <a:buChar char="•"/>
            </a:pPr>
            <a:r>
              <a:rPr lang="en-US" baseline="0" dirty="0" smtClean="0"/>
              <a:t>If you open up to your kids about your job, they’ll be more likely to open up to you about school</a:t>
            </a:r>
            <a:endParaRPr lang="en-US" dirty="0" smtClean="0"/>
          </a:p>
          <a:p>
            <a:pPr>
              <a:buFont typeface="Arial" pitchFamily="34" charset="0"/>
              <a:buChar char="•"/>
            </a:pPr>
            <a:r>
              <a:rPr lang="en-US" dirty="0" smtClean="0"/>
              <a:t>Leave notes for one another</a:t>
            </a:r>
          </a:p>
          <a:p>
            <a:pPr lvl="1">
              <a:buFont typeface="Arial" pitchFamily="34" charset="0"/>
              <a:buChar char="•"/>
            </a:pPr>
            <a:r>
              <a:rPr lang="en-US" dirty="0" smtClean="0"/>
              <a:t>Leave each other</a:t>
            </a:r>
            <a:r>
              <a:rPr lang="en-US" baseline="0" dirty="0" smtClean="0"/>
              <a:t> notes- on the fridge, on the mirror, etc.</a:t>
            </a:r>
            <a:endParaRPr lang="en-US" dirty="0" smtClean="0"/>
          </a:p>
          <a:p>
            <a:pPr>
              <a:buFont typeface="Arial" pitchFamily="34" charset="0"/>
              <a:buChar char="•"/>
            </a:pPr>
            <a:r>
              <a:rPr lang="en-US" dirty="0" smtClean="0"/>
              <a:t>Establish a family</a:t>
            </a:r>
            <a:r>
              <a:rPr lang="en-US" baseline="0" dirty="0" smtClean="0"/>
              <a:t> rituals</a:t>
            </a:r>
          </a:p>
          <a:p>
            <a:pPr lvl="1">
              <a:buFont typeface="Arial" pitchFamily="34" charset="0"/>
              <a:buChar char="•"/>
            </a:pPr>
            <a:r>
              <a:rPr lang="en-US" baseline="0" dirty="0" smtClean="0"/>
              <a:t>Movie night every Sunday night- kids can invite friends so you get to meet them</a:t>
            </a:r>
          </a:p>
          <a:p>
            <a:pPr>
              <a:buFont typeface="Arial" pitchFamily="34" charset="0"/>
              <a:buChar char="•"/>
            </a:pPr>
            <a:r>
              <a:rPr lang="en-US" dirty="0" smtClean="0"/>
              <a:t>Plan special activities together</a:t>
            </a:r>
          </a:p>
          <a:p>
            <a:pPr lvl="1">
              <a:buFont typeface="Arial" pitchFamily="34" charset="0"/>
              <a:buChar char="•"/>
            </a:pPr>
            <a:r>
              <a:rPr lang="en-US" dirty="0" smtClean="0"/>
              <a:t>Doesn’t need to be</a:t>
            </a:r>
            <a:r>
              <a:rPr lang="en-US" baseline="0" dirty="0" smtClean="0"/>
              <a:t> exotic</a:t>
            </a:r>
          </a:p>
          <a:p>
            <a:pPr lvl="1">
              <a:buFont typeface="Arial" pitchFamily="34" charset="0"/>
              <a:buChar char="•"/>
            </a:pPr>
            <a:r>
              <a:rPr lang="en-US" baseline="0" dirty="0" smtClean="0"/>
              <a:t>Shore</a:t>
            </a:r>
          </a:p>
          <a:p>
            <a:pPr lvl="1">
              <a:buFont typeface="Arial" pitchFamily="34" charset="0"/>
              <a:buChar char="•"/>
            </a:pPr>
            <a:r>
              <a:rPr lang="en-US" baseline="0" dirty="0" smtClean="0"/>
              <a:t>Mountain</a:t>
            </a:r>
          </a:p>
          <a:p>
            <a:pPr lvl="1">
              <a:buFont typeface="Arial" pitchFamily="34" charset="0"/>
              <a:buChar char="•"/>
            </a:pPr>
            <a:r>
              <a:rPr lang="en-US" baseline="0" dirty="0" smtClean="0"/>
              <a:t>Lake</a:t>
            </a:r>
          </a:p>
          <a:p>
            <a:pPr lvl="1">
              <a:buFont typeface="Arial" pitchFamily="34" charset="0"/>
              <a:buChar char="•"/>
            </a:pPr>
            <a:r>
              <a:rPr lang="en-US" baseline="0" dirty="0" smtClean="0"/>
              <a:t>Theme park</a:t>
            </a:r>
          </a:p>
          <a:p>
            <a:pPr lvl="1">
              <a:buFont typeface="Arial" pitchFamily="34" charset="0"/>
              <a:buChar char="•"/>
            </a:pPr>
            <a:endParaRPr lang="en-US" baseline="0" dirty="0" smtClean="0"/>
          </a:p>
          <a:p>
            <a:pPr>
              <a:buFont typeface="Arial" pitchFamily="34" charset="0"/>
              <a:buChar char="•"/>
            </a:pPr>
            <a:r>
              <a:rPr lang="en-US" dirty="0" smtClean="0"/>
              <a:t>These</a:t>
            </a:r>
            <a:r>
              <a:rPr lang="en-US" baseline="0" dirty="0" smtClean="0"/>
              <a:t> ideas can help families with limited time and busy schedules to create a sense of connectedness</a:t>
            </a:r>
          </a:p>
          <a:p>
            <a:pPr lvl="1">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8DF1D2AE-B95A-419D-BA19-1B062891CAF7}" type="slidenum">
              <a:rPr lang="en-US" smtClean="0"/>
              <a:pPr/>
              <a:t>131</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Promises</a:t>
            </a:r>
          </a:p>
          <a:p>
            <a:r>
              <a:rPr lang="en-US" dirty="0" smtClean="0"/>
              <a:t>Jus</a:t>
            </a:r>
            <a:r>
              <a:rPr lang="en-US" baseline="0" dirty="0" smtClean="0"/>
              <a:t>t about e</a:t>
            </a:r>
            <a:r>
              <a:rPr lang="en-US" dirty="0" smtClean="0"/>
              <a:t>very parent,</a:t>
            </a:r>
            <a:r>
              <a:rPr lang="en-US" baseline="0" dirty="0" smtClean="0"/>
              <a:t> at one time or another, has promised something he/she couldn’t deliver. </a:t>
            </a:r>
          </a:p>
          <a:p>
            <a:endParaRPr lang="en-US" baseline="0" dirty="0" smtClean="0"/>
          </a:p>
          <a:p>
            <a:pPr>
              <a:buFontTx/>
              <a:buChar char="-"/>
            </a:pPr>
            <a:r>
              <a:rPr lang="en-US" baseline="0" dirty="0" smtClean="0"/>
              <a:t>Promise you’ll stop for ice cream on the way home and forget</a:t>
            </a:r>
          </a:p>
          <a:p>
            <a:pPr>
              <a:buFontTx/>
              <a:buChar char="-"/>
            </a:pPr>
            <a:r>
              <a:rPr lang="en-US" baseline="0" dirty="0" smtClean="0"/>
              <a:t>You’ll buy her a doll on Sunday if she stops whining</a:t>
            </a:r>
          </a:p>
          <a:p>
            <a:pPr>
              <a:buFontTx/>
              <a:buChar char="-"/>
            </a:pPr>
            <a:r>
              <a:rPr lang="en-US" baseline="0" dirty="0" smtClean="0"/>
              <a:t>You’ll be at the first game of the season but then you have to work</a:t>
            </a:r>
          </a:p>
          <a:p>
            <a:pPr>
              <a:buFontTx/>
              <a:buNone/>
            </a:pPr>
            <a:endParaRPr lang="en-US" baseline="0" dirty="0" smtClean="0"/>
          </a:p>
          <a:p>
            <a:endParaRPr lang="en-US" baseline="0" dirty="0" smtClean="0"/>
          </a:p>
          <a:p>
            <a:endParaRPr lang="en-US" baseline="0" dirty="0" smtClean="0"/>
          </a:p>
          <a:p>
            <a:r>
              <a:rPr lang="en-US" baseline="0" dirty="0" smtClean="0"/>
              <a:t>An occasional breach is ok, but when promises are broken time-after-time, your child may begin to react in these ways</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132</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keep your promises</a:t>
            </a:r>
            <a:r>
              <a:rPr lang="en-US" baseline="0" dirty="0" smtClean="0"/>
              <a:t> most of the time, your child will too. You’re not expected to be perfect, but you need to keep promises most of the time</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133</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DF1D2AE-B95A-419D-BA19-1B062891CAF7}" type="slidenum">
              <a:rPr lang="en-US" smtClean="0"/>
              <a:pPr/>
              <a:t>134</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Trivial Problems</a:t>
            </a:r>
          </a:p>
          <a:p>
            <a:r>
              <a:rPr lang="en-US" dirty="0" smtClean="0"/>
              <a:t>Here’s a scenario</a:t>
            </a:r>
            <a:r>
              <a:rPr lang="en-US" baseline="0" dirty="0" smtClean="0"/>
              <a:t> that probably sounds familiar for your children.</a:t>
            </a:r>
          </a:p>
          <a:p>
            <a:endParaRPr lang="en-US" baseline="0" dirty="0" smtClean="0"/>
          </a:p>
          <a:p>
            <a:r>
              <a:rPr lang="en-US" baseline="0" dirty="0" smtClean="0"/>
              <a:t>You may not find this problem to be important, but it ‘s important to your kids. One is near tears and the other is yelling at the top of his lungs. The kids are arguing over territory, influence, and power. </a:t>
            </a:r>
          </a:p>
          <a:p>
            <a:endParaRPr lang="en-US" baseline="0" dirty="0" smtClean="0"/>
          </a:p>
          <a:p>
            <a:pPr>
              <a:buFontTx/>
              <a:buChar char="-"/>
            </a:pPr>
            <a:r>
              <a:rPr lang="en-US" dirty="0" smtClean="0"/>
              <a:t>Take a few minutes</a:t>
            </a:r>
            <a:r>
              <a:rPr lang="en-US" baseline="0" dirty="0" smtClean="0"/>
              <a:t> to think about how you would handle this situation and then turn and share your reactions with someone sitting close to you.</a:t>
            </a:r>
          </a:p>
          <a:p>
            <a:pPr>
              <a:buFontTx/>
              <a:buChar char="-"/>
            </a:pPr>
            <a:r>
              <a:rPr lang="en-US" baseline="0" dirty="0" smtClean="0"/>
              <a:t>Share with the group &amp; what the outcome would be</a:t>
            </a:r>
          </a:p>
          <a:p>
            <a:pPr lvl="1">
              <a:buFontTx/>
              <a:buChar char="-"/>
            </a:pPr>
            <a:r>
              <a:rPr lang="en-US" baseline="0" dirty="0" smtClean="0"/>
              <a:t>Make a decision for your kids</a:t>
            </a:r>
          </a:p>
          <a:p>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135</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I’ll be dad and someone be Haley.</a:t>
            </a:r>
          </a:p>
          <a:p>
            <a:endParaRPr lang="en-US" dirty="0" smtClean="0"/>
          </a:p>
          <a:p>
            <a:r>
              <a:rPr lang="en-US" dirty="0" smtClean="0"/>
              <a:t>Must acknowledge that it is important for each of</a:t>
            </a:r>
            <a:r>
              <a:rPr lang="en-US" baseline="0" dirty="0" smtClean="0"/>
              <a:t> them (even if you don’t think that it is).</a:t>
            </a:r>
          </a:p>
          <a:p>
            <a:r>
              <a:rPr lang="en-US" baseline="0" dirty="0" smtClean="0"/>
              <a:t>Let your kids decide on a good solution.</a:t>
            </a:r>
          </a:p>
          <a:p>
            <a:endParaRPr lang="en-US" baseline="0" dirty="0" smtClean="0"/>
          </a:p>
          <a:p>
            <a:r>
              <a:rPr lang="en-US" baseline="0" dirty="0" smtClean="0"/>
              <a:t>It doesn’t matter how the kids solve the  problem, if they agree on a solution they choose and appreciate how the other person feels, they have learned important steps toward getting along with others- what better place to start than at home?</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136</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More than Me</a:t>
            </a:r>
          </a:p>
          <a:p>
            <a:r>
              <a:rPr lang="en-US" dirty="0" smtClean="0"/>
              <a:t>Many</a:t>
            </a:r>
            <a:r>
              <a:rPr lang="en-US" baseline="0" dirty="0" smtClean="0"/>
              <a:t> parents find sibling arguments hard to tolerate. Despite their love for each other, most siblings still find time and cause to fight, especially when it is the issue of who has “more.”</a:t>
            </a:r>
          </a:p>
          <a:p>
            <a:endParaRPr lang="en-US" baseline="0" dirty="0" smtClean="0"/>
          </a:p>
          <a:p>
            <a:pPr>
              <a:buFontTx/>
              <a:buChar char="-"/>
            </a:pPr>
            <a:r>
              <a:rPr lang="en-US" dirty="0" smtClean="0"/>
              <a:t>Take a few minutes</a:t>
            </a:r>
            <a:r>
              <a:rPr lang="en-US" baseline="0" dirty="0" smtClean="0"/>
              <a:t> to think about how you would handle this situation and then turn and share your reactions with someone sitting close to you.</a:t>
            </a:r>
          </a:p>
          <a:p>
            <a:pPr>
              <a:buFontTx/>
              <a:buChar char="-"/>
            </a:pPr>
            <a:r>
              <a:rPr lang="en-US" baseline="0" dirty="0" smtClean="0"/>
              <a:t>Share with the group &amp; what the outcome would be</a:t>
            </a:r>
          </a:p>
          <a:p>
            <a:pPr lvl="1">
              <a:buFontTx/>
              <a:buChar char="-"/>
            </a:pPr>
            <a:r>
              <a:rPr lang="en-US" baseline="0" dirty="0" smtClean="0"/>
              <a:t>If you don’t stop complaining, you won’t have toys at all</a:t>
            </a:r>
          </a:p>
          <a:p>
            <a:pPr lvl="1">
              <a:buFontTx/>
              <a:buChar char="-"/>
            </a:pPr>
            <a:r>
              <a:rPr lang="en-US" baseline="0" dirty="0" smtClean="0"/>
              <a:t>Play more with the toys you have</a:t>
            </a:r>
          </a:p>
          <a:p>
            <a:pPr lvl="1">
              <a:buFontTx/>
              <a:buChar char="-"/>
            </a:pPr>
            <a:r>
              <a:rPr lang="en-US" baseline="0" dirty="0" smtClean="0"/>
              <a:t>The amount of toys you have it fairly equal</a:t>
            </a:r>
          </a:p>
          <a:p>
            <a:pPr lvl="1">
              <a:buFontTx/>
              <a:buNone/>
            </a:pPr>
            <a:endParaRPr lang="en-US" baseline="0" dirty="0" smtClean="0"/>
          </a:p>
          <a:p>
            <a:pPr>
              <a:buFontTx/>
              <a:buChar char="-"/>
            </a:pPr>
            <a:r>
              <a:rPr lang="en-US" dirty="0" smtClean="0"/>
              <a:t>But these comments don’t mean anything to the child</a:t>
            </a:r>
            <a:r>
              <a:rPr lang="en-US" baseline="0" dirty="0" smtClean="0"/>
              <a:t> who is feeling envious or angry</a:t>
            </a:r>
          </a:p>
          <a:p>
            <a:pPr lvl="1">
              <a:buFontTx/>
              <a:buNone/>
            </a:pPr>
            <a:endParaRPr lang="en-US"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137</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child focuses on themselves</a:t>
            </a:r>
            <a:r>
              <a:rPr lang="en-US" baseline="0" dirty="0" smtClean="0"/>
              <a:t> and what they enjoy. They are thinking about what is positive in their life. </a:t>
            </a:r>
          </a:p>
          <a:p>
            <a:endParaRPr lang="en-US" baseline="0" dirty="0" smtClean="0"/>
          </a:p>
          <a:p>
            <a:r>
              <a:rPr lang="en-US" baseline="0" dirty="0" smtClean="0"/>
              <a:t>The other two questions help the child separate themselves from their siblings. Helps kids realize that they don’t have to be envious of their brothers or sisters. They can learn to appreciate what they do have instead of what they do not have.</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138</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Blame Game</a:t>
            </a:r>
          </a:p>
          <a:p>
            <a:pPr>
              <a:buFontTx/>
              <a:buChar char="-"/>
            </a:pPr>
            <a:r>
              <a:rPr lang="en-US" dirty="0" smtClean="0"/>
              <a:t>Take a few minutes</a:t>
            </a:r>
            <a:r>
              <a:rPr lang="en-US" baseline="0" dirty="0" smtClean="0"/>
              <a:t> to think about how you would handle this situation and then turn and share your reactions with someone sitting close to you.</a:t>
            </a:r>
          </a:p>
          <a:p>
            <a:pPr>
              <a:buFontTx/>
              <a:buChar char="-"/>
            </a:pPr>
            <a:r>
              <a:rPr lang="en-US" baseline="0" dirty="0" smtClean="0"/>
              <a:t>Share with the group &amp; what the outcome would be</a:t>
            </a:r>
          </a:p>
        </p:txBody>
      </p:sp>
      <p:sp>
        <p:nvSpPr>
          <p:cNvPr id="4" name="Slide Number Placeholder 3"/>
          <p:cNvSpPr>
            <a:spLocks noGrp="1"/>
          </p:cNvSpPr>
          <p:nvPr>
            <p:ph type="sldNum" sz="quarter" idx="10"/>
          </p:nvPr>
        </p:nvSpPr>
        <p:spPr/>
        <p:txBody>
          <a:bodyPr/>
          <a:lstStyle/>
          <a:p>
            <a:fld id="{8DF1D2AE-B95A-419D-BA19-1B062891CAF7}" type="slidenum">
              <a:rPr lang="en-US" smtClean="0"/>
              <a:pPr/>
              <a:t>139</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“I hate you!”</a:t>
            </a:r>
          </a:p>
          <a:p>
            <a:pPr>
              <a:buFontTx/>
              <a:buChar char="-"/>
            </a:pPr>
            <a:r>
              <a:rPr lang="en-US" dirty="0" smtClean="0"/>
              <a:t>Take a few minutes</a:t>
            </a:r>
            <a:r>
              <a:rPr lang="en-US" baseline="0" dirty="0" smtClean="0"/>
              <a:t> to think about how you would handle this situation and then turn and share your reactions with someone sitting close to you.</a:t>
            </a:r>
          </a:p>
          <a:p>
            <a:pPr>
              <a:buFontTx/>
              <a:buChar char="-"/>
            </a:pPr>
            <a:r>
              <a:rPr lang="en-US" baseline="0" dirty="0" smtClean="0"/>
              <a:t>Share with the group &amp; what the outcome would be</a:t>
            </a:r>
          </a:p>
          <a:p>
            <a:pPr lvl="1">
              <a:buFontTx/>
              <a:buChar char="-"/>
            </a:pPr>
            <a:r>
              <a:rPr lang="en-US" baseline="0" dirty="0" smtClean="0"/>
              <a:t>You know she doesn’t really hate you, but you feel hurt, shocked, and angry</a:t>
            </a:r>
          </a:p>
          <a:p>
            <a:pPr lvl="1">
              <a:buFontTx/>
              <a:buChar char="-"/>
            </a:pPr>
            <a:r>
              <a:rPr lang="en-US" baseline="0" dirty="0" smtClean="0"/>
              <a:t>Say, “I don’t hate you.” (she wouldn’t hear)</a:t>
            </a:r>
          </a:p>
          <a:p>
            <a:pPr lvl="1">
              <a:buFontTx/>
              <a:buChar char="-"/>
            </a:pPr>
            <a:r>
              <a:rPr lang="en-US" baseline="0" dirty="0" smtClean="0"/>
              <a:t>Explain that meeting responsibilities is a part of growing up (won’t hear and doesn’t care about logic when angry)</a:t>
            </a:r>
          </a:p>
          <a:p>
            <a:pPr lvl="1">
              <a:buFontTx/>
              <a:buChar char="-"/>
            </a:pPr>
            <a:r>
              <a:rPr lang="en-US" baseline="0" dirty="0" smtClean="0"/>
              <a:t>Say, “I know you are angry but you can’t always do what you want.” (let’s her know you understand but doesn’t help her feel better</a:t>
            </a:r>
          </a:p>
        </p:txBody>
      </p:sp>
      <p:sp>
        <p:nvSpPr>
          <p:cNvPr id="4" name="Slide Number Placeholder 3"/>
          <p:cNvSpPr>
            <a:spLocks noGrp="1"/>
          </p:cNvSpPr>
          <p:nvPr>
            <p:ph type="sldNum" sz="quarter" idx="10"/>
          </p:nvPr>
        </p:nvSpPr>
        <p:spPr/>
        <p:txBody>
          <a:bodyPr/>
          <a:lstStyle/>
          <a:p>
            <a:fld id="{8DF1D2AE-B95A-419D-BA19-1B062891CAF7}" type="slidenum">
              <a:rPr lang="en-US" smtClean="0"/>
              <a:pPr/>
              <a:t>14</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I’ll be dad and</a:t>
            </a:r>
            <a:r>
              <a:rPr lang="en-US" baseline="0" dirty="0" smtClean="0"/>
              <a:t> someone be Amy.</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140</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Sibling Rivalry </a:t>
            </a:r>
          </a:p>
          <a:p>
            <a:r>
              <a:rPr lang="en-US" dirty="0" smtClean="0"/>
              <a:t>This argument doesn’t mean much to most</a:t>
            </a:r>
            <a:r>
              <a:rPr lang="en-US" baseline="0" dirty="0" smtClean="0"/>
              <a:t> younger siblings. They may respond, “I don’t care about that. I know you love her more than me.”</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141</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Engage your child with</a:t>
            </a:r>
            <a:r>
              <a:rPr lang="en-US" baseline="0" dirty="0" smtClean="0"/>
              <a:t> some questions- by thinking about these questions, your child can understand that her older sister could hold on to the dog more easily than she could and she also thought about what might happen if the dog broke away.</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142</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Sibling Spats</a:t>
            </a:r>
          </a:p>
          <a:p>
            <a:pPr>
              <a:buFontTx/>
              <a:buChar char="-"/>
            </a:pPr>
            <a:r>
              <a:rPr lang="en-US" dirty="0" smtClean="0"/>
              <a:t>Normal and healthy, unless</a:t>
            </a:r>
            <a:r>
              <a:rPr lang="en-US" baseline="0" dirty="0" smtClean="0"/>
              <a:t> seriously hurting each other physically or emotionally</a:t>
            </a:r>
          </a:p>
          <a:p>
            <a:pPr>
              <a:buFontTx/>
              <a:buChar char="-"/>
            </a:pPr>
            <a:r>
              <a:rPr lang="en-US" baseline="0" dirty="0" smtClean="0"/>
              <a:t>Learn about others</a:t>
            </a:r>
          </a:p>
          <a:p>
            <a:pPr>
              <a:buFontTx/>
              <a:buChar char="-"/>
            </a:pPr>
            <a:r>
              <a:rPr lang="en-US" baseline="0" dirty="0" smtClean="0"/>
              <a:t>Learn to disagree</a:t>
            </a:r>
          </a:p>
          <a:p>
            <a:pPr>
              <a:buFontTx/>
              <a:buChar char="-"/>
            </a:pPr>
            <a:endParaRPr lang="en-US" baseline="0" dirty="0" smtClean="0"/>
          </a:p>
          <a:p>
            <a:pPr>
              <a:buFontTx/>
              <a:buNone/>
            </a:pPr>
            <a:r>
              <a:rPr lang="en-US" baseline="0" dirty="0" smtClean="0"/>
              <a:t>With these conflicts, children learn to solve problems</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143</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144</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DF1D2AE-B95A-419D-BA19-1B062891CAF7}" type="slidenum">
              <a:rPr lang="en-US" smtClean="0"/>
              <a:pPr/>
              <a:t>145</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“No One Likes Me”</a:t>
            </a:r>
          </a:p>
          <a:p>
            <a:r>
              <a:rPr lang="en-US" dirty="0" smtClean="0"/>
              <a:t>How can you help your child learn to join</a:t>
            </a:r>
            <a:r>
              <a:rPr lang="en-US" baseline="0" dirty="0" smtClean="0"/>
              <a:t> groups- if you do the thinking for your child (or a teacher does), then your child will not know how to do it next time.</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146</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I’ll be mother and someone be Grace.</a:t>
            </a:r>
          </a:p>
          <a:p>
            <a:endParaRPr lang="en-US" dirty="0" smtClean="0"/>
          </a:p>
          <a:p>
            <a:r>
              <a:rPr lang="en-US" dirty="0" smtClean="0"/>
              <a:t>If we ask, rather than tell our kids what to do, they can think of their own ways to solve their problems- if we let them.</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147</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Appreciate Other’s Tastes</a:t>
            </a:r>
          </a:p>
          <a:p>
            <a:r>
              <a:rPr lang="en-US" dirty="0" smtClean="0"/>
              <a:t>What can you do to help your child learn that different people like different things.</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148</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I’ll be Mom.</a:t>
            </a:r>
            <a:r>
              <a:rPr lang="en-US" baseline="0" dirty="0" smtClean="0"/>
              <a:t> I need someone to be Roger and Harris.</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149</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your</a:t>
            </a:r>
            <a:r>
              <a:rPr lang="en-US" baseline="0" dirty="0" smtClean="0"/>
              <a:t> child these questions and then when your child is calm, you can talk about the real problem that made your child angry in the first place</a:t>
            </a:r>
          </a:p>
          <a:p>
            <a:endParaRPr lang="en-US" baseline="0" dirty="0" smtClean="0"/>
          </a:p>
          <a:p>
            <a:r>
              <a:rPr lang="en-US" baseline="0" dirty="0" smtClean="0"/>
              <a:t>By asking your child these questions, she learns that the feelings are not the problem, it’s the way they were expressed</a:t>
            </a:r>
          </a:p>
          <a:p>
            <a:endParaRPr lang="en-US" baseline="0" dirty="0" smtClean="0"/>
          </a:p>
          <a:p>
            <a:r>
              <a:rPr lang="en-US" baseline="0" dirty="0" smtClean="0"/>
              <a:t>Child will eventually learn that anger can be hurtful, think about how other people reacts to her feelings, and found other ways to express her anger</a:t>
            </a:r>
          </a:p>
          <a:p>
            <a:endParaRPr lang="en-US" baseline="0" dirty="0" smtClean="0"/>
          </a:p>
          <a:p>
            <a:r>
              <a:rPr lang="en-US" baseline="0" dirty="0" smtClean="0"/>
              <a:t>The more we lash out at our kids the more they lash out or want to lash out at us.</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15</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a:t>
            </a:r>
            <a:r>
              <a:rPr lang="en-US" baseline="0" dirty="0" smtClean="0"/>
              <a:t> do this with different categories- TV shows, movies, and pets. You can let your kids make up new categories too.</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150</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Assuming the Worst</a:t>
            </a:r>
          </a:p>
          <a:p>
            <a:r>
              <a:rPr lang="en-US" dirty="0" smtClean="0"/>
              <a:t>Some children are quick to assume</a:t>
            </a:r>
            <a:r>
              <a:rPr lang="en-US" baseline="0" dirty="0" smtClean="0"/>
              <a:t> the worst. Let’s see how a father and your 10 year old Sandy’s sister help Sandy with this problem.</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151</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I’ll be dad. Someone</a:t>
            </a:r>
            <a:r>
              <a:rPr lang="en-US" baseline="0" dirty="0" smtClean="0"/>
              <a:t> be Sandy and Molly.</a:t>
            </a:r>
          </a:p>
          <a:p>
            <a:endParaRPr lang="en-US" baseline="0" dirty="0" smtClean="0"/>
          </a:p>
          <a:p>
            <a:r>
              <a:rPr lang="en-US" baseline="0" dirty="0" smtClean="0"/>
              <a:t>Thanks to this dialogue, Sandy now realizes that there are many reasons why Leah could have acted the way she did- reason that may not have to do with Sandy.</a:t>
            </a:r>
          </a:p>
          <a:p>
            <a:endParaRPr lang="en-US" baseline="0" dirty="0" smtClean="0"/>
          </a:p>
          <a:p>
            <a:r>
              <a:rPr lang="en-US" baseline="0" dirty="0" smtClean="0"/>
              <a:t>It’s important for children to understand this as they get older. By asking your children to consider other possibilities for situations, or to back up and not jump to incorrect solutions, she may learn to broaden her perspective. Otherwise, your child may just blurt out in anger or give up and end the relationship.</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152</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Bragging</a:t>
            </a:r>
          </a:p>
          <a:p>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153</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I’ll be mom and someone be Ray.</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154</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His mom then</a:t>
            </a:r>
            <a:r>
              <a:rPr lang="en-US" baseline="0" dirty="0" smtClean="0"/>
              <a:t> reminds him that he always brags about how good he is at shooting basketball- Ray can then think of Michael and recognize the connection</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155</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We’ll talk about how learning skills related to solving problems can also have an impact on academic success. We’ll discuss creative ways to help your child do well in school.</a:t>
            </a:r>
            <a:endParaRPr lang="en-US" dirty="0" smtClean="0"/>
          </a:p>
          <a:p>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156</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DF1D2AE-B95A-419D-BA19-1B062891CAF7}" type="slidenum">
              <a:rPr lang="en-US" smtClean="0"/>
              <a:pPr/>
              <a:t>157</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Listening in School</a:t>
            </a:r>
          </a:p>
          <a:p>
            <a:pPr>
              <a:buFontTx/>
              <a:buChar char="-"/>
            </a:pPr>
            <a:r>
              <a:rPr lang="en-US" dirty="0" smtClean="0"/>
              <a:t>Take a few minutes</a:t>
            </a:r>
            <a:r>
              <a:rPr lang="en-US" baseline="0" dirty="0" smtClean="0"/>
              <a:t> to think about how you would handle this situation and then turn and share your reactions with someone sitting close to you.</a:t>
            </a:r>
          </a:p>
          <a:p>
            <a:pPr>
              <a:buFontTx/>
              <a:buChar char="-"/>
            </a:pPr>
            <a:r>
              <a:rPr lang="en-US" baseline="0" dirty="0" smtClean="0"/>
              <a:t>Share with the group &amp; what the outcome would be</a:t>
            </a:r>
          </a:p>
          <a:p>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158</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I’ll be mom and someone be Tara.</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159</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Concrete</a:t>
            </a:r>
            <a:r>
              <a:rPr lang="en-US" baseline="0" dirty="0" smtClean="0"/>
              <a:t> thinkers- say “Hi Pal” to a child and they say, “My name’s not pal. I’m Richard.”</a:t>
            </a:r>
          </a:p>
          <a:p>
            <a:pPr>
              <a:buFontTx/>
              <a:buChar char="-"/>
            </a:pPr>
            <a:r>
              <a:rPr lang="en-US" baseline="0" dirty="0" smtClean="0"/>
              <a:t>Explaining- what to do and why, and then get exasperated when they don’t do what we ask</a:t>
            </a:r>
          </a:p>
          <a:p>
            <a:pPr>
              <a:buFontTx/>
              <a:buChar char="-"/>
            </a:pPr>
            <a:r>
              <a:rPr lang="en-US" baseline="0" dirty="0" smtClean="0"/>
              <a:t>Just may not understand</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16</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160</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Really Listening to Your Child</a:t>
            </a:r>
          </a:p>
          <a:p>
            <a:r>
              <a:rPr lang="en-US" dirty="0" smtClean="0"/>
              <a:t>You see your daughter grab a doll from a friend</a:t>
            </a:r>
            <a:r>
              <a:rPr lang="en-US" baseline="0" dirty="0" smtClean="0"/>
              <a:t> who is over to play. You can t</a:t>
            </a:r>
            <a:r>
              <a:rPr lang="en-US" dirty="0" smtClean="0"/>
              <a:t>ell child that no one will play with her if she grabs</a:t>
            </a:r>
            <a:r>
              <a:rPr lang="en-US" baseline="0" dirty="0" smtClean="0"/>
              <a:t> a doll from a friend.</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161</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I’ll be mom and someone</a:t>
            </a:r>
            <a:r>
              <a:rPr lang="en-US" baseline="0" dirty="0" smtClean="0"/>
              <a:t> else be Ruby.</a:t>
            </a:r>
          </a:p>
          <a:p>
            <a:endParaRPr lang="en-US" baseline="0" dirty="0" smtClean="0"/>
          </a:p>
          <a:p>
            <a:r>
              <a:rPr lang="en-US" baseline="0" dirty="0" smtClean="0"/>
              <a:t>Mom learned something new from Ruby by listening to her point of view. Instead of focusing on what the mother thought was the problem- not sharing, she was able to focus on what Ruby thought was the problem- not getting her toy back after she did share</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162</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a:t>
            </a:r>
            <a:r>
              <a:rPr lang="en-US" baseline="0" dirty="0" smtClean="0"/>
              <a:t> not praise </a:t>
            </a:r>
            <a:r>
              <a:rPr lang="en-US" u="sng" baseline="0" dirty="0" smtClean="0"/>
              <a:t>what</a:t>
            </a:r>
            <a:r>
              <a:rPr lang="en-US" baseline="0" dirty="0" smtClean="0"/>
              <a:t> your child thinks, but rather </a:t>
            </a:r>
            <a:r>
              <a:rPr lang="en-US" u="sng" baseline="0" dirty="0" smtClean="0"/>
              <a:t>that</a:t>
            </a:r>
            <a:r>
              <a:rPr lang="en-US" baseline="0" dirty="0" smtClean="0"/>
              <a:t> your child thinks.</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163</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Talking so Everyone is Heard</a:t>
            </a:r>
          </a:p>
          <a:p>
            <a:r>
              <a:rPr lang="en-US" dirty="0" smtClean="0"/>
              <a:t>Michelle thinks</a:t>
            </a:r>
            <a:r>
              <a:rPr lang="en-US" baseline="0" dirty="0" smtClean="0"/>
              <a:t> mom wants her to wear pants that are so big that they’ll fall down- that way they’ll fit next year. She doesn’t want to wear the same pants next year because they’ll be out of style and her friends will notice.</a:t>
            </a:r>
          </a:p>
          <a:p>
            <a:endParaRPr lang="en-US" baseline="0" dirty="0" smtClean="0"/>
          </a:p>
          <a:p>
            <a:r>
              <a:rPr lang="en-US" baseline="0" dirty="0" smtClean="0"/>
              <a:t>Mom thinks that kids will tease Michelle because her pants are too tight while Michelle is afraid that the kids will notice if she wears the same clothes two years in a row. This is a classic miscommunication. Each has a legitimate concern but does not want to listen to what the other has to say.</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164</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I’ll be mom and someone be Michelle</a:t>
            </a:r>
          </a:p>
          <a:p>
            <a:endParaRPr lang="en-US" dirty="0" smtClean="0"/>
          </a:p>
          <a:p>
            <a:r>
              <a:rPr lang="en-US" dirty="0" smtClean="0"/>
              <a:t>We can help gain insights without</a:t>
            </a:r>
            <a:r>
              <a:rPr lang="en-US" baseline="0" dirty="0" smtClean="0"/>
              <a:t> criticizing our children. It’s hard to listen to another’s point of view- for you and for your child. We often think our kids aren’t listening to us. How often do our kids think that no one is listening to them?</a:t>
            </a:r>
          </a:p>
          <a:p>
            <a:endParaRPr lang="en-US" baseline="0" dirty="0" smtClean="0"/>
          </a:p>
          <a:p>
            <a:r>
              <a:rPr lang="en-US" baseline="0" dirty="0" smtClean="0"/>
              <a:t>First step is for both kids and parents to listen to other points of view. This is when true dialogue begins. </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165</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DF1D2AE-B95A-419D-BA19-1B062891CAF7}" type="slidenum">
              <a:rPr lang="en-US" smtClean="0"/>
              <a:pPr/>
              <a:t>166</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Good Place for Toys</a:t>
            </a:r>
          </a:p>
          <a:p>
            <a:pPr>
              <a:buFontTx/>
              <a:buChar char="-"/>
            </a:pPr>
            <a:r>
              <a:rPr lang="en-US" dirty="0" smtClean="0"/>
              <a:t>Take a few minutes</a:t>
            </a:r>
            <a:r>
              <a:rPr lang="en-US" baseline="0" dirty="0" smtClean="0"/>
              <a:t> to think about how you would handle this situation and then turn and share your reactions with someone sitting close to you.</a:t>
            </a:r>
          </a:p>
          <a:p>
            <a:pPr>
              <a:buFontTx/>
              <a:buChar char="-"/>
            </a:pPr>
            <a:r>
              <a:rPr lang="en-US" baseline="0" dirty="0" smtClean="0"/>
              <a:t>Share with the group &amp; what the outcome would be</a:t>
            </a:r>
          </a:p>
          <a:p>
            <a:pPr lvl="1">
              <a:buFontTx/>
              <a:buChar char="-"/>
            </a:pPr>
            <a:r>
              <a:rPr lang="en-US" baseline="0" dirty="0" smtClean="0"/>
              <a:t>Get bins for toys</a:t>
            </a:r>
          </a:p>
          <a:p>
            <a:pPr lvl="1">
              <a:buFontTx/>
              <a:buChar char="-"/>
            </a:pPr>
            <a:r>
              <a:rPr lang="en-US" baseline="0" dirty="0" smtClean="0"/>
              <a:t>Yell and try to reason</a:t>
            </a:r>
          </a:p>
          <a:p>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167</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I’ll be mom. Someone be Audrey.</a:t>
            </a:r>
          </a:p>
          <a:p>
            <a:endParaRPr lang="en-US" dirty="0" smtClean="0"/>
          </a:p>
          <a:p>
            <a:r>
              <a:rPr lang="en-US" dirty="0" smtClean="0"/>
              <a:t>Make sure to do this when you are</a:t>
            </a:r>
            <a:r>
              <a:rPr lang="en-US" baseline="0" dirty="0" smtClean="0"/>
              <a:t> calm.</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168</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Kids can learn to answer questions</a:t>
            </a:r>
            <a:r>
              <a:rPr lang="en-US" baseline="0" dirty="0" smtClean="0"/>
              <a:t> that help them care about others while turning in to their own feelings as well.</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169</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Your son says yes, scared</a:t>
            </a:r>
            <a:r>
              <a:rPr lang="en-US" baseline="0" dirty="0" smtClean="0"/>
              <a:t> and dutiful. You are happy because you think he learned his lesson, but did he?</a:t>
            </a:r>
          </a:p>
          <a:p>
            <a:endParaRPr lang="en-US" baseline="0" dirty="0" smtClean="0"/>
          </a:p>
          <a:p>
            <a:pPr>
              <a:buFontTx/>
              <a:buChar char="-"/>
            </a:pPr>
            <a:r>
              <a:rPr lang="en-US" baseline="0" dirty="0" smtClean="0"/>
              <a:t>He may have learned his lesson and won’t throw objects anymore when he doesn’t get his way</a:t>
            </a:r>
          </a:p>
          <a:p>
            <a:pPr>
              <a:buFontTx/>
              <a:buChar char="-"/>
            </a:pPr>
            <a:r>
              <a:rPr lang="en-US" baseline="0" dirty="0" smtClean="0"/>
              <a:t>He didn’t hear a word mom said</a:t>
            </a:r>
          </a:p>
          <a:p>
            <a:pPr>
              <a:buFontTx/>
              <a:buChar char="-"/>
            </a:pPr>
            <a:r>
              <a:rPr lang="en-US" baseline="0" dirty="0" smtClean="0"/>
              <a:t>He doesn’t understand the point his mother was trying to make- he may think that breaking five glasses by bumping into a tray by accident was worse than breaking one on purpose</a:t>
            </a:r>
          </a:p>
          <a:p>
            <a:pPr>
              <a:buFontTx/>
              <a:buChar char="-"/>
            </a:pPr>
            <a:endParaRPr lang="en-US" baseline="0" dirty="0" smtClean="0"/>
          </a:p>
          <a:p>
            <a:pPr>
              <a:buFontTx/>
              <a:buNone/>
            </a:pPr>
            <a:r>
              <a:rPr lang="en-US" baseline="0" dirty="0" smtClean="0"/>
              <a:t>So next time you ask your child if they understand, be cautious that no matter what they say, they may not really understand. We need to understand that young children think differently than we do, and this will help us understand why they behave the way they do.</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17</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Chore Wars</a:t>
            </a:r>
          </a:p>
          <a:p>
            <a:r>
              <a:rPr lang="en-US" dirty="0" smtClean="0"/>
              <a:t>You assigned chores to your child to help them learn some responsibility. They always “forget” to take out the trash or have too much homework to do the dishes.</a:t>
            </a:r>
            <a:r>
              <a:rPr lang="en-US" baseline="0" dirty="0" smtClean="0"/>
              <a:t> Here are some ways to win the chore wars.</a:t>
            </a:r>
          </a:p>
          <a:p>
            <a:endParaRPr lang="en-US" baseline="0" dirty="0" smtClean="0"/>
          </a:p>
          <a:p>
            <a:pPr>
              <a:buFontTx/>
              <a:buChar char="-"/>
            </a:pPr>
            <a:r>
              <a:rPr lang="en-US" baseline="0" dirty="0" smtClean="0"/>
              <a:t>Skill can master- four year old can fold and put socks in drawer</a:t>
            </a:r>
          </a:p>
          <a:p>
            <a:pPr>
              <a:buFontTx/>
              <a:buChar char="-"/>
            </a:pPr>
            <a:r>
              <a:rPr lang="en-US" baseline="0" dirty="0" smtClean="0"/>
              <a:t>Don’t interfere with other things- or activities important to your child</a:t>
            </a:r>
          </a:p>
          <a:p>
            <a:pPr>
              <a:buFontTx/>
              <a:buChar char="-"/>
            </a:pPr>
            <a:r>
              <a:rPr lang="en-US" baseline="0" dirty="0" smtClean="0"/>
              <a:t>Going on in child’s mind- thinks brother should take out trash and she’d rather set the table</a:t>
            </a:r>
          </a:p>
          <a:p>
            <a:pPr>
              <a:buFontTx/>
              <a:buChar char="-"/>
            </a:pPr>
            <a:r>
              <a:rPr lang="en-US" baseline="0" dirty="0" smtClean="0"/>
              <a:t>Plan ahead- give structure and more likely to complete task if plans on own</a:t>
            </a:r>
          </a:p>
          <a:p>
            <a:pPr>
              <a:buFontTx/>
              <a:buChar char="-"/>
            </a:pPr>
            <a:r>
              <a:rPr lang="en-US" baseline="0" dirty="0" smtClean="0"/>
              <a:t>Keep manageable- ask what she’d like to do first, second, etc… (telling to clean an extremely messy room may be too overwhelming)</a:t>
            </a:r>
          </a:p>
          <a:p>
            <a:pPr>
              <a:buFontTx/>
              <a:buChar char="-"/>
            </a:pPr>
            <a:endParaRPr lang="en-US" baseline="0" dirty="0" smtClean="0"/>
          </a:p>
          <a:p>
            <a:pPr>
              <a:buFontTx/>
              <a:buNone/>
            </a:pPr>
            <a:r>
              <a:rPr lang="en-US" baseline="0" dirty="0" smtClean="0"/>
              <a:t>Learning responsibility is an important life skill- start early- children who feel pride and a sense of accomplishment now will retain those feelings through adulthood</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170</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Forgetful</a:t>
            </a:r>
          </a:p>
          <a:p>
            <a:r>
              <a:rPr lang="en-US" dirty="0" smtClean="0"/>
              <a:t>Most kids are able to answer these questions. If not, you can ask additional</a:t>
            </a:r>
            <a:r>
              <a:rPr lang="en-US" baseline="0" dirty="0" smtClean="0"/>
              <a:t> questions to help your child answer. Most children know these answers and by you telling them, it doesn’t change their behavior of forgetting again later.</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171</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your child is able to</a:t>
            </a:r>
            <a:r>
              <a:rPr lang="en-US" baseline="0" dirty="0" smtClean="0"/>
              <a:t> think about potential consequences, you can ask these questions…</a:t>
            </a:r>
          </a:p>
          <a:p>
            <a:endParaRPr lang="en-US" baseline="0" dirty="0" smtClean="0"/>
          </a:p>
          <a:p>
            <a:r>
              <a:rPr lang="en-US" baseline="0" dirty="0" smtClean="0"/>
              <a:t>Once your child tunes into his feelings, he’ll be more open to solve the problem of forgetting- rather than telling a solution, let your child come up with his own- you are then focusing on how he can remember rather than what he forgets- eventually, he’ll come to feel proud of his own competence</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172</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DF1D2AE-B95A-419D-BA19-1B062891CAF7}" type="slidenum">
              <a:rPr lang="en-US" smtClean="0"/>
              <a:pPr/>
              <a:t>173</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Who Does the Homework?</a:t>
            </a:r>
          </a:p>
          <a:p>
            <a:pPr>
              <a:buFontTx/>
              <a:buChar char="-"/>
            </a:pPr>
            <a:r>
              <a:rPr lang="en-US" dirty="0" smtClean="0"/>
              <a:t>Make it fun</a:t>
            </a:r>
          </a:p>
          <a:p>
            <a:pPr>
              <a:buFontTx/>
              <a:buChar char="-"/>
            </a:pPr>
            <a:r>
              <a:rPr lang="en-US" dirty="0" smtClean="0"/>
              <a:t>Play</a:t>
            </a:r>
            <a:r>
              <a:rPr lang="en-US" baseline="0" dirty="0" smtClean="0"/>
              <a:t> games (memory for flash cards 4X3 on one card and 12 on another; which city does not belong on list- list capitals and one that is not)</a:t>
            </a:r>
          </a:p>
          <a:p>
            <a:pPr>
              <a:buFontTx/>
              <a:buChar char="-"/>
            </a:pPr>
            <a:r>
              <a:rPr lang="en-US" baseline="0" dirty="0" smtClean="0"/>
              <a:t>Teach math while cooking dinner (discuss difference between quarter tea spoon and half tea spoon)</a:t>
            </a:r>
          </a:p>
          <a:p>
            <a:pPr>
              <a:buFontTx/>
              <a:buChar char="-"/>
            </a:pPr>
            <a:r>
              <a:rPr lang="en-US" baseline="0" dirty="0" smtClean="0"/>
              <a:t>Combine skills with feeling words (happier with 1 piece of pizza or 2 pieces of pizza; frustrated, proud, etc.)</a:t>
            </a:r>
          </a:p>
          <a:p>
            <a:pPr>
              <a:buFontTx/>
              <a:buChar char="-"/>
            </a:pPr>
            <a:endParaRPr lang="en-US" baseline="0" dirty="0" smtClean="0"/>
          </a:p>
          <a:p>
            <a:pPr>
              <a:buFontTx/>
              <a:buNone/>
            </a:pPr>
            <a:r>
              <a:rPr lang="en-US" baseline="0" dirty="0" smtClean="0"/>
              <a:t>When you are creative, you encourage your child to be creative. By guiding but not doing your child’s homework, you’re showing him you care and enabling him to care too.</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174</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When to do Homework</a:t>
            </a:r>
          </a:p>
          <a:p>
            <a:r>
              <a:rPr lang="en-US" dirty="0" smtClean="0"/>
              <a:t>Often</a:t>
            </a:r>
            <a:r>
              <a:rPr lang="en-US" baseline="0" dirty="0" smtClean="0"/>
              <a:t> times parents demand and talk at their child, not to him. </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175</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I’ll be mom and someone be</a:t>
            </a:r>
            <a:r>
              <a:rPr lang="en-US" baseline="0" dirty="0" smtClean="0"/>
              <a:t> Darnell</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176</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your</a:t>
            </a:r>
            <a:r>
              <a:rPr lang="en-US" baseline="0" dirty="0" smtClean="0"/>
              <a:t> child starts thinking of his own plan, you can ask those additional questions. </a:t>
            </a:r>
          </a:p>
          <a:p>
            <a:endParaRPr lang="en-US" baseline="0" dirty="0" smtClean="0"/>
          </a:p>
          <a:p>
            <a:r>
              <a:rPr lang="en-US" baseline="0" dirty="0" smtClean="0"/>
              <a:t>When your child is involved with the planning process, they will also be more committed to the outcome</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177</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you can help your child with planning for more complex tasks.</a:t>
            </a:r>
          </a:p>
          <a:p>
            <a:endParaRPr lang="en-US" dirty="0" smtClean="0"/>
          </a:p>
          <a:p>
            <a:r>
              <a:rPr lang="en-US" dirty="0" smtClean="0"/>
              <a:t>Dividing more complex tasks into smaller steps and leaving enough time for each step can</a:t>
            </a:r>
            <a:r>
              <a:rPr lang="en-US" baseline="0" dirty="0" smtClean="0"/>
              <a:t> help reduce stress and the sense of being overwhelmed.</a:t>
            </a:r>
          </a:p>
          <a:p>
            <a:endParaRPr lang="en-US" baseline="0" dirty="0" smtClean="0"/>
          </a:p>
          <a:p>
            <a:r>
              <a:rPr lang="en-US" baseline="0" dirty="0" smtClean="0"/>
              <a:t>Once your child learns to plan his time, whether for short or long term projects, he will feel more in control while learning about responsibility, organization, and time management. Not only will he enjoy school more, but he can rely on these skills for the rest of his life.</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178</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Dads</a:t>
            </a:r>
          </a:p>
          <a:p>
            <a:r>
              <a:rPr lang="en-US" dirty="0" smtClean="0"/>
              <a:t>A survey of 20 thousand</a:t>
            </a:r>
            <a:r>
              <a:rPr lang="en-US" baseline="0" dirty="0" smtClean="0"/>
              <a:t> children showed that regardless of income, parent education, race, and ethnicity, children whose fathers are involved in their education earn more As, participate in more extracurricular activities, enjoy school more, and are less likely to repeat a grade (both boys and girls)</a:t>
            </a:r>
          </a:p>
          <a:p>
            <a:endParaRPr lang="en-US" baseline="0" dirty="0" smtClean="0"/>
          </a:p>
          <a:p>
            <a:r>
              <a:rPr lang="en-US" baseline="0" dirty="0" smtClean="0"/>
              <a:t>Some suggestions for ways that dads can make their presence known and appreciated in their kids’ schools:</a:t>
            </a:r>
          </a:p>
          <a:p>
            <a:pPr>
              <a:buFontTx/>
              <a:buChar char="-"/>
            </a:pPr>
            <a:r>
              <a:rPr lang="en-US" baseline="0" dirty="0" smtClean="0"/>
              <a:t>Stop by school- even if just for a bit</a:t>
            </a:r>
          </a:p>
          <a:p>
            <a:pPr>
              <a:buFontTx/>
              <a:buChar char="-"/>
            </a:pPr>
            <a:r>
              <a:rPr lang="en-US" baseline="0" dirty="0" smtClean="0"/>
              <a:t>Make something- bulletin board</a:t>
            </a:r>
          </a:p>
          <a:p>
            <a:pPr>
              <a:buFontTx/>
              <a:buChar char="-"/>
            </a:pPr>
            <a:r>
              <a:rPr lang="en-US" baseline="0" dirty="0" smtClean="0"/>
              <a:t>Volunteer to tutor</a:t>
            </a:r>
          </a:p>
          <a:p>
            <a:pPr>
              <a:buFontTx/>
              <a:buChar char="-"/>
            </a:pPr>
            <a:r>
              <a:rPr lang="en-US" baseline="0" dirty="0" smtClean="0"/>
              <a:t>Volunteer for a trip</a:t>
            </a:r>
          </a:p>
          <a:p>
            <a:pPr>
              <a:buFontTx/>
              <a:buChar char="-"/>
            </a:pPr>
            <a:r>
              <a:rPr lang="en-US" baseline="0" dirty="0" smtClean="0"/>
              <a:t>Speak to teacher about how you can help specifically in terms of academics, social development, and emotional development</a:t>
            </a:r>
          </a:p>
          <a:p>
            <a:pPr>
              <a:buFontTx/>
              <a:buChar char="-"/>
            </a:pPr>
            <a:r>
              <a:rPr lang="en-US" baseline="0" dirty="0" smtClean="0"/>
              <a:t>Check homework and tell them errors so they can try again and you can help correct</a:t>
            </a:r>
          </a:p>
          <a:p>
            <a:pPr>
              <a:buFontTx/>
              <a:buChar char="-"/>
            </a:pP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179</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DF1D2AE-B95A-419D-BA19-1B062891CAF7}" type="slidenum">
              <a:rPr lang="en-US" smtClean="0"/>
              <a:pPr/>
              <a:t>18</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Session</a:t>
            </a:r>
            <a:r>
              <a:rPr lang="en-US" u="sng" baseline="0" dirty="0" smtClean="0"/>
              <a:t> I &amp; II Review</a:t>
            </a:r>
          </a:p>
          <a:p>
            <a:r>
              <a:rPr lang="en-US" u="none" dirty="0" smtClean="0"/>
              <a:t>Session I</a:t>
            </a:r>
          </a:p>
          <a:p>
            <a:pPr>
              <a:buFontTx/>
              <a:buChar char="-"/>
            </a:pPr>
            <a:r>
              <a:rPr lang="en-US" dirty="0" smtClean="0"/>
              <a:t>Learned ways</a:t>
            </a:r>
            <a:r>
              <a:rPr lang="en-US" baseline="0" dirty="0" smtClean="0"/>
              <a:t> to help child cope with feelings- frustration, sadness, anxiety, illness, and loss</a:t>
            </a:r>
          </a:p>
          <a:p>
            <a:pPr>
              <a:buFontTx/>
              <a:buChar char="-"/>
            </a:pPr>
            <a:r>
              <a:rPr lang="en-US" baseline="0" dirty="0" smtClean="0"/>
              <a:t>Become caring and empathetic with control- this helps them feel more in control of their lives and means they are less likely to let life take control of them</a:t>
            </a:r>
          </a:p>
          <a:p>
            <a:pPr>
              <a:buFontTx/>
              <a:buChar char="-"/>
            </a:pPr>
            <a:endParaRPr lang="en-US" baseline="0" dirty="0" smtClean="0"/>
          </a:p>
          <a:p>
            <a:pPr>
              <a:buFontTx/>
              <a:buNone/>
            </a:pPr>
            <a:r>
              <a:rPr lang="en-US" baseline="0" dirty="0" smtClean="0"/>
              <a:t>Session II</a:t>
            </a:r>
          </a:p>
          <a:p>
            <a:pPr>
              <a:buFontTx/>
              <a:buNone/>
            </a:pPr>
            <a:r>
              <a:rPr lang="en-US" baseline="0" dirty="0" smtClean="0"/>
              <a:t>-Learned ways to talk to your child about annoying and early high-risk behaviors </a:t>
            </a:r>
          </a:p>
          <a:p>
            <a:pPr>
              <a:buFontTx/>
              <a:buNone/>
            </a:pPr>
            <a:r>
              <a:rPr lang="en-US" baseline="0" dirty="0" smtClean="0"/>
              <a:t>-Learn to trust child and child will confide in parents</a:t>
            </a:r>
          </a:p>
          <a:p>
            <a:pPr>
              <a:buFontTx/>
              <a:buNone/>
            </a:pPr>
            <a:endParaRPr lang="en-US" baseline="0" dirty="0" smtClean="0"/>
          </a:p>
          <a:p>
            <a:pPr>
              <a:buFontTx/>
              <a:buNone/>
            </a:pPr>
            <a:r>
              <a:rPr lang="en-US" baseline="0" dirty="0" smtClean="0"/>
              <a:t>Session III</a:t>
            </a:r>
          </a:p>
          <a:p>
            <a:r>
              <a:rPr lang="en-US" baseline="0" dirty="0" smtClean="0"/>
              <a:t>-Focus on how families can tighten their bond, create trust, and work together to help children develop the strength and confidence to face challenges</a:t>
            </a:r>
          </a:p>
          <a:p>
            <a:r>
              <a:rPr lang="en-US" baseline="0" dirty="0" smtClean="0"/>
              <a:t>-Learning skills related to solving problems can also have an impact on academic success. We’ll discuss creative ways to help your child do well in school.</a:t>
            </a:r>
            <a:endParaRPr lang="en-US" dirty="0" smtClean="0"/>
          </a:p>
          <a:p>
            <a:pPr>
              <a:buFontTx/>
              <a:buNone/>
            </a:pPr>
            <a:endParaRPr lang="en-US" baseline="0" dirty="0" smtClean="0"/>
          </a:p>
          <a:p>
            <a:pPr>
              <a:buFontTx/>
              <a:buNone/>
            </a:pPr>
            <a:endParaRPr lang="en-US" baseline="0" dirty="0" smtClean="0"/>
          </a:p>
          <a:p>
            <a:pPr>
              <a:buFontTx/>
              <a:buNone/>
            </a:pPr>
            <a:r>
              <a:rPr lang="en-US" baseline="0" dirty="0" smtClean="0"/>
              <a:t>Strategies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Strategies: dialogue technique, what questions to ask, same and different game, the if game, and how to people feel about things game, good time/not good time game, what can you do while you wait game, do you like game, why else dialogue</a:t>
            </a:r>
          </a:p>
          <a:p>
            <a:pPr>
              <a:buFontTx/>
              <a:buNone/>
            </a:pPr>
            <a:endParaRPr lang="en-US" baseline="0" dirty="0" smtClean="0"/>
          </a:p>
          <a:p>
            <a:pPr>
              <a:buFontTx/>
              <a:buChar char="-"/>
            </a:pPr>
            <a:endParaRPr lang="en-US" baseline="0" dirty="0" smtClean="0"/>
          </a:p>
          <a:p>
            <a:pPr>
              <a:buFontTx/>
              <a:buNone/>
            </a:pPr>
            <a:r>
              <a:rPr lang="en-US" baseline="0" dirty="0" smtClean="0"/>
              <a:t>By asking questions rather than talking at your children, the children can be directly involved with the process of solving their own problems. By helping your child solve problems important to them now, they will be able to prevent problems from escalating out of control later in middle school, high school, and beyond.</a:t>
            </a:r>
            <a:endParaRPr lang="en-US" dirty="0" smtClean="0"/>
          </a:p>
        </p:txBody>
      </p:sp>
      <p:sp>
        <p:nvSpPr>
          <p:cNvPr id="4" name="Slide Number Placeholder 3"/>
          <p:cNvSpPr>
            <a:spLocks noGrp="1"/>
          </p:cNvSpPr>
          <p:nvPr>
            <p:ph type="sldNum" sz="quarter" idx="10"/>
          </p:nvPr>
        </p:nvSpPr>
        <p:spPr/>
        <p:txBody>
          <a:bodyPr/>
          <a:lstStyle/>
          <a:p>
            <a:fld id="{8DF1D2AE-B95A-419D-BA19-1B062891CAF7}" type="slidenum">
              <a:rPr lang="en-US" smtClean="0"/>
              <a:pPr/>
              <a:t>180</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DF1D2AE-B95A-419D-BA19-1B062891CAF7}" type="slidenum">
              <a:rPr lang="en-US" smtClean="0"/>
              <a:pPr/>
              <a:t>181</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182</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183</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Hating to Lose</a:t>
            </a:r>
          </a:p>
          <a:p>
            <a:pPr>
              <a:buFontTx/>
              <a:buChar char="-"/>
            </a:pPr>
            <a:r>
              <a:rPr lang="en-US" dirty="0" smtClean="0"/>
              <a:t>Take a few minutes</a:t>
            </a:r>
            <a:r>
              <a:rPr lang="en-US" baseline="0" dirty="0" smtClean="0"/>
              <a:t> to think about how you would handle this situation and then turn and share your reactions with someone sitting close to you.</a:t>
            </a:r>
          </a:p>
          <a:p>
            <a:pPr>
              <a:buFontTx/>
              <a:buChar char="-"/>
            </a:pPr>
            <a:r>
              <a:rPr lang="en-US" baseline="0" dirty="0" smtClean="0"/>
              <a:t>Share with the group &amp; what the outcome would be</a:t>
            </a:r>
          </a:p>
          <a:p>
            <a:pPr lvl="1">
              <a:buFontTx/>
              <a:buChar char="-"/>
            </a:pPr>
            <a:r>
              <a:rPr lang="en-US" baseline="0" dirty="0" smtClean="0"/>
              <a:t>Say “you’ll win next time.” (can’t promise and child won’t trust you)</a:t>
            </a:r>
          </a:p>
          <a:p>
            <a:pPr lvl="1">
              <a:buFontTx/>
              <a:buChar char="-"/>
            </a:pPr>
            <a:r>
              <a:rPr lang="en-US" baseline="0" dirty="0" smtClean="0"/>
              <a:t>Say “I’m sorry you lost. I know you feel bad.” (prevents child from exploring what about losing is upsetting or maybe he doesn’t feel bad)</a:t>
            </a:r>
          </a:p>
        </p:txBody>
      </p:sp>
      <p:sp>
        <p:nvSpPr>
          <p:cNvPr id="4" name="Slide Number Placeholder 3"/>
          <p:cNvSpPr>
            <a:spLocks noGrp="1"/>
          </p:cNvSpPr>
          <p:nvPr>
            <p:ph type="sldNum" sz="quarter" idx="10"/>
          </p:nvPr>
        </p:nvSpPr>
        <p:spPr/>
        <p:txBody>
          <a:bodyPr/>
          <a:lstStyle/>
          <a:p>
            <a:fld id="{8DF1D2AE-B95A-419D-BA19-1B062891CAF7}" type="slidenum">
              <a:rPr lang="en-US" smtClean="0"/>
              <a:pPr/>
              <a:t>19</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book provides parents with a different way to handle situations such as your child refusing to get ready for school, children interrupting their parents while on the phone, kids arguing over toys, etc. The author’s 30 years of research shows that kids who can think through and solve everyday problems for themselves have fewer behavior problems and do better in school. The book provides specific games, activities, and dialogues parents can have with their children to respond to conflicts and problems that occur throughout daily life. By asking questions rather than talking at your children, the children can be directly involved with the process of solving their own problems.</a:t>
            </a:r>
          </a:p>
          <a:p>
            <a:endParaRPr lang="en-US" baseline="0" dirty="0" smtClean="0"/>
          </a:p>
          <a:p>
            <a:r>
              <a:rPr lang="en-US" baseline="0" dirty="0" smtClean="0"/>
              <a:t>Book is divided into four sections:</a:t>
            </a:r>
          </a:p>
          <a:p>
            <a:pPr marL="228600" indent="-228600">
              <a:buAutoNum type="arabicPeriod"/>
            </a:pPr>
            <a:r>
              <a:rPr lang="en-US" baseline="0" dirty="0" smtClean="0"/>
              <a:t>Dealing with Feelings (anger, frustration, disappointment, stress, worries, fears, trauma, loss, caring, empathy, self esteem, &amp; control)</a:t>
            </a:r>
          </a:p>
          <a:p>
            <a:pPr marL="228600" indent="-228600">
              <a:buAutoNum type="arabicPeriod"/>
            </a:pPr>
            <a:r>
              <a:rPr lang="en-US" baseline="0" dirty="0" smtClean="0"/>
              <a:t>Handling and Preventing Problems (bedtime, procrastination, interrupting, impatience, possessiveness, defiance, tattling, lying, physical aggression, bullies and victims, emotional aggression, risky behaviors, &amp; violence)</a:t>
            </a:r>
          </a:p>
          <a:p>
            <a:pPr marL="228600" indent="-228600">
              <a:buAutoNum type="arabicPeriod"/>
            </a:pPr>
            <a:r>
              <a:rPr lang="en-US" baseline="0" dirty="0" smtClean="0"/>
              <a:t>Nurturing Relationships (family ties, sibling rivalry, &amp; peers)</a:t>
            </a:r>
          </a:p>
          <a:p>
            <a:pPr marL="228600" indent="-228600">
              <a:buAutoNum type="arabicPeriod"/>
            </a:pPr>
            <a:r>
              <a:rPr lang="en-US" baseline="0" dirty="0" smtClean="0"/>
              <a:t>Building Life Skills (listening, responsibility, school, homework, and learning)</a:t>
            </a:r>
          </a:p>
          <a:p>
            <a:pPr marL="228600" indent="-228600">
              <a:buAutoNum type="arabicPeriod"/>
            </a:pPr>
            <a:endParaRPr lang="en-US" baseline="0"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2</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Reasons</a:t>
            </a:r>
            <a:r>
              <a:rPr lang="en-US" baseline="0" dirty="0" smtClean="0"/>
              <a:t> children don’t like to lose</a:t>
            </a:r>
          </a:p>
          <a:p>
            <a:pPr>
              <a:buFontTx/>
              <a:buChar char="-"/>
            </a:pPr>
            <a:r>
              <a:rPr lang="en-US" baseline="0" dirty="0" smtClean="0"/>
              <a:t>don’t feel good about themselves</a:t>
            </a:r>
          </a:p>
          <a:p>
            <a:pPr>
              <a:buFontTx/>
              <a:buChar char="-"/>
            </a:pPr>
            <a:r>
              <a:rPr lang="en-US" baseline="0" dirty="0" smtClean="0"/>
              <a:t>Something is not right</a:t>
            </a:r>
          </a:p>
          <a:p>
            <a:pPr>
              <a:buFontTx/>
              <a:buChar char="-"/>
            </a:pPr>
            <a:r>
              <a:rPr lang="en-US" baseline="0" dirty="0" smtClean="0"/>
              <a:t>Older brother should beat little sister</a:t>
            </a:r>
          </a:p>
          <a:p>
            <a:pPr>
              <a:buFontTx/>
              <a:buChar char="-"/>
            </a:pPr>
            <a:r>
              <a:rPr lang="en-US" baseline="0" dirty="0" smtClean="0"/>
              <a:t>Need to gain control or feel power</a:t>
            </a:r>
          </a:p>
          <a:p>
            <a:pPr>
              <a:buFontTx/>
              <a:buChar char="-"/>
            </a:pPr>
            <a:endParaRPr lang="en-US" baseline="0" dirty="0" smtClean="0"/>
          </a:p>
          <a:p>
            <a:pPr>
              <a:buFontTx/>
              <a:buNone/>
            </a:pPr>
            <a:r>
              <a:rPr lang="en-US" baseline="0" dirty="0" smtClean="0"/>
              <a:t>Need to address the root of your child’s problem, which isn’t winning or losing, but how your child feels</a:t>
            </a:r>
          </a:p>
          <a:p>
            <a:pPr>
              <a:buFontTx/>
              <a:buNone/>
            </a:pPr>
            <a:endParaRPr lang="en-US" baseline="0" dirty="0" smtClean="0"/>
          </a:p>
          <a:p>
            <a:pPr>
              <a:buFontTx/>
              <a:buNone/>
            </a:pPr>
            <a:r>
              <a:rPr lang="en-US" baseline="0" dirty="0" smtClean="0"/>
              <a:t>By asking these questions, can help the child understand the concept of winning and losing in the larger context of thinking about </a:t>
            </a:r>
            <a:r>
              <a:rPr lang="en-US" baseline="0" dirty="0" err="1" smtClean="0"/>
              <a:t>thier</a:t>
            </a:r>
            <a:r>
              <a:rPr lang="en-US" baseline="0" dirty="0" smtClean="0"/>
              <a:t> own and other’s feelings- can learn to be good losers and good winners; by focusing on feelings, the child realizes that it feels good to win but he is the same person when he loses</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20</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Center of Attention</a:t>
            </a:r>
          </a:p>
          <a:p>
            <a:pPr>
              <a:buFontTx/>
              <a:buChar char="-"/>
            </a:pPr>
            <a:r>
              <a:rPr lang="en-US" dirty="0" smtClean="0"/>
              <a:t>Take a few minutes</a:t>
            </a:r>
            <a:r>
              <a:rPr lang="en-US" baseline="0" dirty="0" smtClean="0"/>
              <a:t> to think about how you would handle this situation and then turn and share your reactions with someone sitting close to you.</a:t>
            </a:r>
          </a:p>
          <a:p>
            <a:pPr>
              <a:buFontTx/>
              <a:buChar char="-"/>
            </a:pPr>
            <a:r>
              <a:rPr lang="en-US" baseline="0" dirty="0" smtClean="0"/>
              <a:t>Share with the group &amp; what the outcome would be</a:t>
            </a:r>
          </a:p>
          <a:p>
            <a:pPr lvl="1">
              <a:buFontTx/>
              <a:buChar char="-"/>
            </a:pPr>
            <a:r>
              <a:rPr lang="en-US" baseline="0" dirty="0" smtClean="0"/>
              <a:t>Help see situation in larger perspective (won’t remember 10 years from now- doesn’t address feelings now)</a:t>
            </a:r>
          </a:p>
          <a:p>
            <a:pPr lvl="1">
              <a:buFontTx/>
              <a:buChar char="-"/>
            </a:pPr>
            <a:r>
              <a:rPr lang="en-US" baseline="0" dirty="0" smtClean="0"/>
              <a:t>Reassure you still love him/her (only first step)</a:t>
            </a:r>
          </a:p>
        </p:txBody>
      </p:sp>
      <p:sp>
        <p:nvSpPr>
          <p:cNvPr id="4" name="Slide Number Placeholder 3"/>
          <p:cNvSpPr>
            <a:spLocks noGrp="1"/>
          </p:cNvSpPr>
          <p:nvPr>
            <p:ph type="sldNum" sz="quarter" idx="10"/>
          </p:nvPr>
        </p:nvSpPr>
        <p:spPr/>
        <p:txBody>
          <a:bodyPr/>
          <a:lstStyle/>
          <a:p>
            <a:fld id="{8DF1D2AE-B95A-419D-BA19-1B062891CAF7}" type="slidenum">
              <a:rPr lang="en-US" smtClean="0"/>
              <a:pPr/>
              <a:t>21</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By ensuring</a:t>
            </a:r>
            <a:r>
              <a:rPr lang="en-US" baseline="0" dirty="0" smtClean="0"/>
              <a:t> that your child is having fun, the child can think about what they like to do, what aspects are good, and realize that they are having fun</a:t>
            </a:r>
          </a:p>
          <a:p>
            <a:endParaRPr lang="en-US" baseline="0" dirty="0" smtClean="0"/>
          </a:p>
          <a:p>
            <a:r>
              <a:rPr lang="en-US" baseline="0" dirty="0" smtClean="0"/>
              <a:t>It’s important to encourage your child to do their best, but it’s also important to help your child think about the intrinsic rewards in every activity</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22</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Whining</a:t>
            </a:r>
          </a:p>
          <a:p>
            <a:pPr>
              <a:buFontTx/>
              <a:buChar char="-"/>
            </a:pPr>
            <a:r>
              <a:rPr lang="en-US" dirty="0" smtClean="0"/>
              <a:t>Take a few minutes</a:t>
            </a:r>
            <a:r>
              <a:rPr lang="en-US" baseline="0" dirty="0" smtClean="0"/>
              <a:t> to think about how you would handle this situation and then turn and share your reactions with someone sitting close to you.</a:t>
            </a:r>
          </a:p>
          <a:p>
            <a:pPr>
              <a:buFontTx/>
              <a:buChar char="-"/>
            </a:pPr>
            <a:r>
              <a:rPr lang="en-US" baseline="0" dirty="0" smtClean="0"/>
              <a:t>Share with the group &amp; what the outcome would be</a:t>
            </a:r>
          </a:p>
          <a:p>
            <a:pPr lvl="1">
              <a:buFontTx/>
              <a:buChar char="-"/>
            </a:pPr>
            <a:r>
              <a:rPr lang="en-US" baseline="0" dirty="0" smtClean="0"/>
              <a:t>Ignoring</a:t>
            </a:r>
          </a:p>
          <a:p>
            <a:pPr lvl="1">
              <a:buFontTx/>
              <a:buChar char="-"/>
            </a:pPr>
            <a:r>
              <a:rPr lang="en-US" baseline="0" dirty="0" smtClean="0"/>
              <a:t>Tell her to stop</a:t>
            </a:r>
          </a:p>
          <a:p>
            <a:pPr lvl="1">
              <a:buFontTx/>
              <a:buChar char="-"/>
            </a:pPr>
            <a:r>
              <a:rPr lang="en-US" baseline="0" dirty="0" smtClean="0"/>
              <a:t>Beg her to be quiet</a:t>
            </a:r>
          </a:p>
          <a:p>
            <a:pPr lvl="1">
              <a:buFontTx/>
              <a:buChar char="-"/>
            </a:pPr>
            <a:r>
              <a:rPr lang="en-US" baseline="0" dirty="0" smtClean="0"/>
              <a:t>Give in</a:t>
            </a:r>
          </a:p>
          <a:p>
            <a:pPr>
              <a:buFontTx/>
              <a:buNone/>
            </a:pPr>
            <a:r>
              <a:rPr lang="en-US" dirty="0" smtClean="0"/>
              <a:t>Problem is that none of these break the whining and may let her know</a:t>
            </a:r>
            <a:r>
              <a:rPr lang="en-US" baseline="0" dirty="0" smtClean="0"/>
              <a:t> that whining gets her what she wants</a:t>
            </a:r>
          </a:p>
          <a:p>
            <a:pPr lvl="1">
              <a:buFontTx/>
              <a:buNone/>
            </a:pPr>
            <a:endParaRPr lang="en-US" baseline="0" dirty="0" smtClean="0"/>
          </a:p>
          <a:p>
            <a:pPr lvl="1">
              <a:buFontTx/>
              <a:buNone/>
            </a:pPr>
            <a:endParaRPr lang="en-US" baseline="0" dirty="0" smtClean="0"/>
          </a:p>
          <a:p>
            <a:pPr lvl="1">
              <a:buFontTx/>
              <a:buChar char="-"/>
            </a:pPr>
            <a:endParaRPr lang="en-US" baseline="0" dirty="0" smtClean="0"/>
          </a:p>
          <a:p>
            <a:pPr lvl="1">
              <a:buFontTx/>
              <a:buNone/>
            </a:pPr>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8DF1D2AE-B95A-419D-BA19-1B062891CAF7}" type="slidenum">
              <a:rPr lang="en-US" smtClean="0"/>
              <a:pPr/>
              <a:t>23</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Kids don’t fully understand the impact of</a:t>
            </a:r>
            <a:r>
              <a:rPr lang="en-US" baseline="0" dirty="0" smtClean="0"/>
              <a:t> their behaviors on others regardless of why they whine. </a:t>
            </a:r>
          </a:p>
          <a:p>
            <a:endParaRPr lang="en-US" baseline="0" dirty="0" smtClean="0"/>
          </a:p>
          <a:p>
            <a:r>
              <a:rPr lang="en-US" baseline="0" dirty="0" smtClean="0"/>
              <a:t>Must help them understand in a compassionate way using the problem-solving method</a:t>
            </a:r>
          </a:p>
          <a:p>
            <a:endParaRPr lang="en-US" baseline="0" dirty="0" smtClean="0"/>
          </a:p>
          <a:p>
            <a:r>
              <a:rPr lang="en-US" baseline="0" dirty="0" smtClean="0"/>
              <a:t>Questions to ask on next slide</a:t>
            </a:r>
          </a:p>
        </p:txBody>
      </p:sp>
      <p:sp>
        <p:nvSpPr>
          <p:cNvPr id="4" name="Slide Number Placeholder 3"/>
          <p:cNvSpPr>
            <a:spLocks noGrp="1"/>
          </p:cNvSpPr>
          <p:nvPr>
            <p:ph type="sldNum" sz="quarter" idx="10"/>
          </p:nvPr>
        </p:nvSpPr>
        <p:spPr/>
        <p:txBody>
          <a:bodyPr/>
          <a:lstStyle/>
          <a:p>
            <a:fld id="{8DF1D2AE-B95A-419D-BA19-1B062891CAF7}" type="slidenum">
              <a:rPr lang="en-US" smtClean="0"/>
              <a:pPr/>
              <a:t>24</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How do you feel- may have never considered that a tone of voice can impact others</a:t>
            </a:r>
          </a:p>
          <a:p>
            <a:r>
              <a:rPr lang="en-US" baseline="0" dirty="0" smtClean="0"/>
              <a:t>How do you think I feel- realize that if they don’t like it, you won’t either</a:t>
            </a:r>
          </a:p>
          <a:p>
            <a:r>
              <a:rPr lang="en-US" dirty="0" smtClean="0"/>
              <a:t>How do you feel- consider</a:t>
            </a:r>
            <a:r>
              <a:rPr lang="en-US" baseline="0" dirty="0" smtClean="0"/>
              <a:t> that whines because of how he/she feels- once a child can identify feelings, then he’ll be less at the mercy of them and more in charge of how to express them</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Different way- lets him know there are option or choices that can be made to express themselves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 will I feel- acknowledge you will appreciate calm voice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 will you feel- be more in control and is able to master emotions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It’s important for kids to learn to problem solve in order to get things they can have and learn to cope with frustration that results when they can’t have things they want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Keep in mind that whining is often not the problem, but the result of the problem</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25</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Resiliency</a:t>
            </a:r>
          </a:p>
          <a:p>
            <a:pPr>
              <a:buFontTx/>
              <a:buChar char="-"/>
            </a:pPr>
            <a:r>
              <a:rPr lang="en-US" dirty="0" smtClean="0"/>
              <a:t>How</a:t>
            </a:r>
            <a:r>
              <a:rPr lang="en-US" baseline="0" dirty="0" smtClean="0"/>
              <a:t> does your child cope with frustration? Pout? Walk away? Lash out? Give up too soon? Or bounce back to find a different and more effective way to cope?</a:t>
            </a:r>
          </a:p>
          <a:p>
            <a:pPr>
              <a:buFontTx/>
              <a:buChar char="-"/>
            </a:pPr>
            <a:endParaRPr lang="en-US" baseline="0" dirty="0" smtClean="0"/>
          </a:p>
          <a:p>
            <a:pPr>
              <a:buFontTx/>
              <a:buChar char="-"/>
            </a:pPr>
            <a:r>
              <a:rPr lang="en-US" dirty="0" smtClean="0"/>
              <a:t>Take a few minutes</a:t>
            </a:r>
            <a:r>
              <a:rPr lang="en-US" baseline="0" dirty="0" smtClean="0"/>
              <a:t> to think about how you would handle this situation and then turn and share your reactions with someone sitting close to you.</a:t>
            </a:r>
          </a:p>
          <a:p>
            <a:pPr>
              <a:buFontTx/>
              <a:buChar char="-"/>
            </a:pPr>
            <a:r>
              <a:rPr lang="en-US" baseline="0" dirty="0" smtClean="0"/>
              <a:t>Share with the group &amp; what the outcome would be</a:t>
            </a:r>
          </a:p>
          <a:p>
            <a:pPr lvl="1">
              <a:buFontTx/>
              <a:buChar char="-"/>
            </a:pPr>
            <a:r>
              <a:rPr lang="en-US" baseline="0" dirty="0" smtClean="0"/>
              <a:t>Demand student share</a:t>
            </a:r>
          </a:p>
          <a:p>
            <a:pPr lvl="1">
              <a:buFontTx/>
              <a:buChar char="-"/>
            </a:pPr>
            <a:r>
              <a:rPr lang="en-US" baseline="0" dirty="0" smtClean="0"/>
              <a:t>Demand student give to child</a:t>
            </a:r>
          </a:p>
          <a:p>
            <a:pPr lvl="1">
              <a:buFontTx/>
              <a:buChar char="-"/>
            </a:pPr>
            <a:r>
              <a:rPr lang="en-US" baseline="0" dirty="0" smtClean="0"/>
              <a:t>Take toy away</a:t>
            </a:r>
          </a:p>
          <a:p>
            <a:pPr>
              <a:buFontTx/>
              <a:buNone/>
            </a:pPr>
            <a:endParaRPr lang="en-US" baseline="0" dirty="0" smtClean="0"/>
          </a:p>
          <a:p>
            <a:pPr>
              <a:buFontTx/>
              <a:buChar char="-"/>
            </a:pPr>
            <a:endParaRPr lang="en-US" baseline="0" dirty="0" smtClean="0"/>
          </a:p>
          <a:p>
            <a:pPr>
              <a:buFontTx/>
              <a:buChar char="-"/>
            </a:pP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26</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Stifled thinking- if the teacher/parent demanded that peer share toy or take turns,</a:t>
            </a:r>
            <a:r>
              <a:rPr lang="en-US" baseline="0" dirty="0" smtClean="0"/>
              <a:t> or took away toy, child would have been deprived of chance to bounce back</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27</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Wishing for what you don’t have</a:t>
            </a:r>
          </a:p>
          <a:p>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28</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Help</a:t>
            </a:r>
            <a:r>
              <a:rPr lang="en-US" baseline="0" dirty="0" smtClean="0"/>
              <a:t> your child focus on what they can change or what is good about what they can’t change.</a:t>
            </a:r>
          </a:p>
          <a:p>
            <a:endParaRPr lang="en-US" baseline="0" dirty="0" smtClean="0"/>
          </a:p>
          <a:p>
            <a:r>
              <a:rPr lang="en-US" baseline="0" dirty="0" smtClean="0"/>
              <a:t>Can’t change- child is short and wants to be taller- turn positive into negative- quicker than taller people</a:t>
            </a:r>
          </a:p>
          <a:p>
            <a:r>
              <a:rPr lang="en-US" baseline="0" dirty="0" smtClean="0"/>
              <a:t>“What is good about being short?”</a:t>
            </a:r>
          </a:p>
          <a:p>
            <a:endParaRPr lang="en-US" baseline="0" dirty="0" smtClean="0"/>
          </a:p>
          <a:p>
            <a:r>
              <a:rPr lang="en-US" baseline="0" dirty="0" smtClean="0"/>
              <a:t>Can change- stop procrastinating- do hw before playing on the computer</a:t>
            </a:r>
          </a:p>
          <a:p>
            <a:r>
              <a:rPr lang="en-US" baseline="0" dirty="0" smtClean="0"/>
              <a:t>“What could you do to make that happen?”</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29</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Take</a:t>
            </a:r>
            <a:r>
              <a:rPr lang="en-US" baseline="0" dirty="0" smtClean="0"/>
              <a:t> a few minutes to write down how you would handle this situation in your home.</a:t>
            </a:r>
          </a:p>
          <a:p>
            <a:r>
              <a:rPr lang="en-US" baseline="0" dirty="0" smtClean="0"/>
              <a:t>Share with a partner what you would do.</a:t>
            </a:r>
          </a:p>
          <a:p>
            <a:r>
              <a:rPr lang="en-US" baseline="0" dirty="0" smtClean="0"/>
              <a:t>Share with the group what you would do.</a:t>
            </a:r>
          </a:p>
          <a:p>
            <a:endParaRPr lang="en-US" baseline="0" dirty="0" smtClean="0"/>
          </a:p>
          <a:p>
            <a:r>
              <a:rPr lang="en-US" baseline="0" dirty="0" smtClean="0"/>
              <a:t>Parents might have taken clay from both girls, yelled at them for arguing, tell them what to do (you should share your toys), explaining approach (if you don’t learn to share, no one will play with you)</a:t>
            </a:r>
          </a:p>
          <a:p>
            <a:endParaRPr lang="en-US" baseline="0" dirty="0" smtClean="0"/>
          </a:p>
          <a:p>
            <a:r>
              <a:rPr lang="en-US" baseline="0" dirty="0" smtClean="0"/>
              <a:t>What is the outcome when these solutions occur?</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3</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DF1D2AE-B95A-419D-BA19-1B062891CAF7}" type="slidenum">
              <a:rPr lang="en-US" smtClean="0"/>
              <a:pPr/>
              <a:t>30</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New School</a:t>
            </a:r>
            <a:endParaRPr lang="en-US" u="none" dirty="0" smtClean="0"/>
          </a:p>
          <a:p>
            <a:r>
              <a:rPr lang="en-US" u="none" dirty="0" smtClean="0"/>
              <a:t>Most children adjust quite</a:t>
            </a:r>
            <a:r>
              <a:rPr lang="en-US" u="none" baseline="0" dirty="0" smtClean="0"/>
              <a:t> quickly but others have more trouble making changes. Starting school or a new school means changing the child’s whole world. If children are too preoccupied to form good relationships, they are not able to fully participate in the learning experience.</a:t>
            </a:r>
            <a:endParaRPr lang="en-US" u="sng"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31</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32</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Sample of how to begin asking questions. Always start with the positive.</a:t>
            </a:r>
          </a:p>
          <a:p>
            <a:endParaRPr lang="en-US" dirty="0" smtClean="0"/>
          </a:p>
          <a:p>
            <a:r>
              <a:rPr lang="en-US" dirty="0" smtClean="0"/>
              <a:t>Volunteer</a:t>
            </a:r>
            <a:r>
              <a:rPr lang="en-US" baseline="0" dirty="0" smtClean="0"/>
              <a:t> to be child.</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33</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It’s also important</a:t>
            </a:r>
            <a:r>
              <a:rPr lang="en-US" baseline="0" dirty="0" smtClean="0"/>
              <a:t> to listen to your child’s feelings. No matter how excited your child is, they are likely to also be feeling anxious. Here is an example of how you can talk about those good and not-so-good feelings.</a:t>
            </a:r>
          </a:p>
          <a:p>
            <a:endParaRPr lang="en-US" baseline="0" dirty="0" smtClean="0"/>
          </a:p>
          <a:p>
            <a:r>
              <a:rPr lang="en-US" baseline="0" dirty="0" smtClean="0"/>
              <a:t>Read dialogue</a:t>
            </a:r>
          </a:p>
          <a:p>
            <a:endParaRPr lang="en-US" baseline="0" dirty="0" smtClean="0"/>
          </a:p>
          <a:p>
            <a:r>
              <a:rPr lang="en-US" dirty="0" smtClean="0"/>
              <a:t>By helping your child acknowledge</a:t>
            </a:r>
            <a:r>
              <a:rPr lang="en-US" baseline="0" dirty="0" smtClean="0"/>
              <a:t> both sets of feelings helps them manage their difficult feelings- if you talk with your child ahead of time about her feelings, she’ll be better prepared t handle a new experience.</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34</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Test Stress</a:t>
            </a:r>
          </a:p>
        </p:txBody>
      </p:sp>
      <p:sp>
        <p:nvSpPr>
          <p:cNvPr id="4" name="Slide Number Placeholder 3"/>
          <p:cNvSpPr>
            <a:spLocks noGrp="1"/>
          </p:cNvSpPr>
          <p:nvPr>
            <p:ph type="sldNum" sz="quarter" idx="10"/>
          </p:nvPr>
        </p:nvSpPr>
        <p:spPr/>
        <p:txBody>
          <a:bodyPr/>
          <a:lstStyle/>
          <a:p>
            <a:fld id="{8DF1D2AE-B95A-419D-BA19-1B062891CAF7}" type="slidenum">
              <a:rPr lang="en-US" smtClean="0"/>
              <a:pPr/>
              <a:t>35</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Stay Calm-</a:t>
            </a:r>
            <a:r>
              <a:rPr lang="en-US" baseline="0" dirty="0" smtClean="0"/>
              <a:t> your child will sense if you are upset by his anxiety</a:t>
            </a:r>
          </a:p>
          <a:p>
            <a:pPr>
              <a:buFont typeface="Arial" pitchFamily="34" charset="0"/>
              <a:buChar char="•"/>
            </a:pPr>
            <a:r>
              <a:rPr lang="en-US" baseline="0" dirty="0" smtClean="0"/>
              <a:t>Don’t dismiss his fear by saying he’ll do fine- your child will sense lack of caring about his feelings</a:t>
            </a:r>
          </a:p>
          <a:p>
            <a:pPr>
              <a:buFont typeface="Arial" pitchFamily="34" charset="0"/>
              <a:buChar char="•"/>
            </a:pPr>
            <a:r>
              <a:rPr lang="en-US" baseline="0" dirty="0" smtClean="0"/>
              <a:t>Avoid showing disappointment in a bad grade- instead of telling how you feel, let your child express how he feels about it</a:t>
            </a:r>
          </a:p>
          <a:p>
            <a:pPr>
              <a:buFont typeface="Arial" pitchFamily="34" charset="0"/>
              <a:buChar char="•"/>
            </a:pPr>
            <a:r>
              <a:rPr lang="en-US" baseline="0" dirty="0" smtClean="0"/>
              <a:t>Determine why he’s afraid and what the problem is</a:t>
            </a:r>
          </a:p>
          <a:p>
            <a:pPr lvl="1">
              <a:buFont typeface="Arial" pitchFamily="34" charset="0"/>
              <a:buChar char="•"/>
            </a:pPr>
            <a:r>
              <a:rPr lang="en-US" baseline="0" dirty="0" smtClean="0"/>
              <a:t>If don’t do well and come to fear- help with test taking strategies such as looking over entire test before starting, eliminating multiple choice questions that are incorrect, answer easy items first, watch time</a:t>
            </a:r>
          </a:p>
          <a:p>
            <a:pPr lvl="1">
              <a:buFont typeface="Arial" pitchFamily="34" charset="0"/>
              <a:buChar char="•"/>
            </a:pPr>
            <a:r>
              <a:rPr lang="en-US" baseline="0" dirty="0" smtClean="0"/>
              <a:t>If knew answers and still failed- see if child read questions too quickly or failed to understand directions- have child practice reading slowly and carefully</a:t>
            </a:r>
          </a:p>
          <a:p>
            <a:pPr lvl="1">
              <a:buFont typeface="Arial" pitchFamily="34" charset="0"/>
              <a:buChar char="•"/>
            </a:pPr>
            <a:r>
              <a:rPr lang="en-US" baseline="0" dirty="0" smtClean="0"/>
              <a:t>Fear even when don’t fail- child is afraid of making mistakes- let child know that everyone does</a:t>
            </a:r>
          </a:p>
          <a:p>
            <a:pPr lvl="1">
              <a:buFont typeface="Arial" pitchFamily="34" charset="0"/>
              <a:buChar char="•"/>
            </a:pPr>
            <a:r>
              <a:rPr lang="en-US" baseline="0" dirty="0" smtClean="0"/>
              <a:t>Worry about letting you down- get  98 and ask what question wrong rather than praise</a:t>
            </a:r>
          </a:p>
          <a:p>
            <a:pPr lvl="1">
              <a:buFont typeface="Arial" pitchFamily="34" charset="0"/>
              <a:buChar char="•"/>
            </a:pPr>
            <a:r>
              <a:rPr lang="en-US" dirty="0" smtClean="0"/>
              <a:t>Overscheduled and too much to do- music lessons, dance class, soccer, etc.- list activities and cross out ones don’t want to do and star ones must have- allow child to plan time and see if all activities fit into that time- important to allow child to make decisions themselves</a:t>
            </a:r>
            <a:r>
              <a:rPr lang="en-US" baseline="0" dirty="0" smtClean="0"/>
              <a:t> and learn to schedule what they have to do and what they want to do- more likely to stick to plan</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36</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Less Stress,</a:t>
            </a:r>
            <a:r>
              <a:rPr lang="en-US" u="sng" baseline="0" dirty="0" smtClean="0"/>
              <a:t> More Learning </a:t>
            </a:r>
            <a:endParaRPr lang="en-US" u="none" baseline="0" dirty="0" smtClean="0"/>
          </a:p>
          <a:p>
            <a:r>
              <a:rPr lang="en-US" u="none" baseline="0" dirty="0" smtClean="0"/>
              <a:t>Many kids have problems in school for emotional reasons. When they can not devote their attention to learning, they feel stressed or powerless. Kids who can make good decisions in their lives are more likely to succeed with other people, feel less anxiety, and can devote more attention to learning. Children who can solve problems and communicate easily with others at school are better able to give their full attention to the learning process.</a:t>
            </a:r>
            <a:endParaRPr lang="en-US" u="sng"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37</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Help your child learn to talk about his thoughts and feelings by asking these questions</a:t>
            </a:r>
          </a:p>
          <a:p>
            <a:endParaRPr lang="en-US" dirty="0" smtClean="0"/>
          </a:p>
          <a:p>
            <a:r>
              <a:rPr lang="en-US" dirty="0" smtClean="0"/>
              <a:t>By allowing the child to think</a:t>
            </a:r>
            <a:r>
              <a:rPr lang="en-US" baseline="0" dirty="0" smtClean="0"/>
              <a:t> of their own solutions to the problem, helps your child take control and deal with “people” problems in school which will in turn create more time for your child to attend to learning</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38</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Shyness </a:t>
            </a:r>
            <a:endParaRPr lang="en-US" u="none" dirty="0" smtClean="0"/>
          </a:p>
          <a:p>
            <a:r>
              <a:rPr lang="en-US" u="none" dirty="0" smtClean="0"/>
              <a:t>Many children may feel</a:t>
            </a:r>
            <a:r>
              <a:rPr lang="en-US" u="none" baseline="0" dirty="0" smtClean="0"/>
              <a:t> stress and temporarily withdraw from activities and peers in new situations, such as attending a different school, but soon gain a sense of confidence. But some children are so shy, timid, or fearful of others that they are unable to assert themselves or stand up for their rights. </a:t>
            </a:r>
            <a:endParaRPr lang="en-US" u="sng"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39</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will be mother</a:t>
            </a:r>
            <a:r>
              <a:rPr lang="en-US" baseline="0" dirty="0" smtClean="0"/>
              <a:t> and I need a volunteer to be Patty and a volunteer to be Val.</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4</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some things you can do if your child feels the way this student did.</a:t>
            </a:r>
            <a:r>
              <a:rPr lang="en-US" baseline="0" dirty="0" smtClean="0"/>
              <a:t> Ask questions such as…</a:t>
            </a:r>
          </a:p>
          <a:p>
            <a:endParaRPr lang="en-US" baseline="0" dirty="0" smtClean="0"/>
          </a:p>
          <a:p>
            <a:r>
              <a:rPr lang="en-US" baseline="0" dirty="0" smtClean="0"/>
              <a:t>Once you know the root of the problem, help your child come up with solutions</a:t>
            </a:r>
          </a:p>
          <a:p>
            <a:pPr>
              <a:buFontTx/>
              <a:buChar char="-"/>
            </a:pPr>
            <a:r>
              <a:rPr lang="en-US" baseline="0" dirty="0" smtClean="0"/>
              <a:t>teasing- ask him to tell you what he can do or say to get them to stop</a:t>
            </a:r>
          </a:p>
          <a:p>
            <a:pPr>
              <a:buFontTx/>
              <a:buChar char="-"/>
            </a:pPr>
            <a:r>
              <a:rPr lang="en-US" baseline="0" dirty="0" smtClean="0"/>
              <a:t>Fears making mistakes- let him know it is ok and tell him of some mistakes you’ve made</a:t>
            </a:r>
          </a:p>
          <a:p>
            <a:pPr>
              <a:buFontTx/>
              <a:buChar char="-"/>
            </a:pPr>
            <a:r>
              <a:rPr lang="en-US" baseline="0" dirty="0" smtClean="0"/>
              <a:t>Ask him to try to answer just one question- let him pick the subject and tell him to wait until it’s a question he’s sure about</a:t>
            </a:r>
          </a:p>
          <a:p>
            <a:pPr>
              <a:buFontTx/>
              <a:buChar char="-"/>
            </a:pPr>
            <a:r>
              <a:rPr lang="en-US" baseline="0" dirty="0" smtClean="0"/>
              <a:t>Read aloud- practice it at home in a safe environment</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40</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DF1D2AE-B95A-419D-BA19-1B062891CAF7}" type="slidenum">
              <a:rPr lang="en-US" smtClean="0"/>
              <a:pPr/>
              <a:t>41</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Divorce </a:t>
            </a:r>
            <a:endParaRPr lang="en-US" u="none" dirty="0" smtClean="0"/>
          </a:p>
          <a:p>
            <a:r>
              <a:rPr lang="en-US" u="none" dirty="0" smtClean="0"/>
              <a:t>Divorce is initially very painful for almost all families. 75-80%</a:t>
            </a:r>
            <a:r>
              <a:rPr lang="en-US" u="none" baseline="0" dirty="0" smtClean="0"/>
              <a:t> of children of divorce have established careers, are enjoying meaningful relationships, and are successful in life- whether or not their parents remarried. </a:t>
            </a:r>
          </a:p>
          <a:p>
            <a:endParaRPr lang="en-US" u="none" baseline="0" dirty="0" smtClean="0"/>
          </a:p>
          <a:p>
            <a:r>
              <a:rPr lang="en-US" u="none" baseline="0" dirty="0" smtClean="0"/>
              <a:t>The following are some tips for helping your child through this difficult time</a:t>
            </a:r>
            <a:endParaRPr lang="en-US" u="sng"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42</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none" dirty="0" smtClean="0"/>
              <a:t>Additional</a:t>
            </a:r>
            <a:r>
              <a:rPr lang="en-US" u="none" baseline="0" dirty="0" smtClean="0"/>
              <a:t> consistent rules to help your child</a:t>
            </a:r>
            <a:endParaRPr lang="en-US" u="none"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43</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Friend Moves </a:t>
            </a:r>
            <a:endParaRPr lang="en-US" u="none" dirty="0" smtClean="0"/>
          </a:p>
          <a:p>
            <a:r>
              <a:rPr lang="en-US" u="none" dirty="0" smtClean="0"/>
              <a:t>When your</a:t>
            </a:r>
            <a:r>
              <a:rPr lang="en-US" u="none" baseline="0" dirty="0" smtClean="0"/>
              <a:t> friend moves away, it can be devastating.  Some things you can do to help your child cope:</a:t>
            </a:r>
          </a:p>
          <a:p>
            <a:endParaRPr lang="en-US" u="none" baseline="0" dirty="0" smtClean="0"/>
          </a:p>
          <a:p>
            <a:pPr>
              <a:buFontTx/>
              <a:buChar char="-"/>
            </a:pPr>
            <a:r>
              <a:rPr lang="en-US" u="none" baseline="0" dirty="0" smtClean="0"/>
              <a:t>Ask your child how they are feeling and what they will miss the most about their friend living close</a:t>
            </a:r>
          </a:p>
          <a:p>
            <a:pPr>
              <a:buFontTx/>
              <a:buChar char="-"/>
            </a:pPr>
            <a:r>
              <a:rPr lang="en-US" u="none" baseline="0" dirty="0" smtClean="0"/>
              <a:t>Don’t say they won’t feel so sad- you don’t know how they’ll feel and it wont’ help get them through their current painful feelings</a:t>
            </a:r>
          </a:p>
          <a:p>
            <a:pPr>
              <a:buFontTx/>
              <a:buChar char="-"/>
            </a:pPr>
            <a:r>
              <a:rPr lang="en-US" u="none" baseline="0" dirty="0" smtClean="0"/>
              <a:t>If the distance isn’t too far, arrange for formal and information visits (birthdays, going to the mall, etc.)</a:t>
            </a:r>
          </a:p>
          <a:p>
            <a:pPr>
              <a:buFontTx/>
              <a:buChar char="-"/>
            </a:pPr>
            <a:r>
              <a:rPr lang="en-US" u="none" baseline="0" dirty="0" smtClean="0"/>
              <a:t>Read books about the topic- </a:t>
            </a:r>
            <a:r>
              <a:rPr lang="en-US" i="1" u="none" baseline="0" dirty="0" smtClean="0"/>
              <a:t>Amber Brown Goes Fourth </a:t>
            </a:r>
            <a:r>
              <a:rPr lang="en-US" i="0" u="none" baseline="0" dirty="0" smtClean="0"/>
              <a:t>(Paula </a:t>
            </a:r>
            <a:r>
              <a:rPr lang="en-US" i="0" u="none" baseline="0" dirty="0" err="1" smtClean="0"/>
              <a:t>Danziger</a:t>
            </a:r>
            <a:r>
              <a:rPr lang="en-US" i="0" u="none" baseline="0" dirty="0" smtClean="0"/>
              <a:t>)- Amber’s friend moves away and she doesn’t notice another girl who wants to be her new friend</a:t>
            </a:r>
          </a:p>
          <a:p>
            <a:pPr>
              <a:buFontTx/>
              <a:buChar char="-"/>
            </a:pPr>
            <a:r>
              <a:rPr lang="en-US" i="0" u="none" baseline="0" dirty="0" smtClean="0"/>
              <a:t>Aid your child in thinking of ways to cope with the change- talk on phone, send email, IM, send letters and pictures, make </a:t>
            </a:r>
            <a:r>
              <a:rPr lang="en-US" i="0" u="none" baseline="0" dirty="0" err="1" smtClean="0"/>
              <a:t>playdates</a:t>
            </a:r>
            <a:r>
              <a:rPr lang="en-US" i="0" u="none" baseline="0" dirty="0" smtClean="0"/>
              <a:t>, meet at places</a:t>
            </a:r>
          </a:p>
          <a:p>
            <a:pPr>
              <a:buFontTx/>
              <a:buChar char="-"/>
            </a:pPr>
            <a:endParaRPr lang="en-US" i="0" u="none" baseline="0" dirty="0" smtClean="0"/>
          </a:p>
          <a:p>
            <a:pPr>
              <a:buFontTx/>
              <a:buNone/>
            </a:pPr>
            <a:r>
              <a:rPr lang="en-US" i="0" u="none" baseline="0" dirty="0" smtClean="0"/>
              <a:t>Can also help prepare children to deal with other losses such as grandparent’s death- use experiences as stepping stones to the future because we’ll have confidence in our ability to problem-solve</a:t>
            </a:r>
            <a:endParaRPr lang="en-US" u="sng"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44</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Death </a:t>
            </a:r>
            <a:endParaRPr lang="en-US" u="none" dirty="0" smtClean="0"/>
          </a:p>
          <a:p>
            <a:r>
              <a:rPr lang="en-US" u="none" dirty="0" smtClean="0"/>
              <a:t>Death is a natural part of life. Understanding</a:t>
            </a:r>
            <a:r>
              <a:rPr lang="en-US" u="none" baseline="0" dirty="0" smtClean="0"/>
              <a:t> what it means to lose a loved one is part of what it means to be human. We have to acknowledge that a child’s conception of death and loss differs significantly from ours and evolves ad children grow. In the midst of confusion and pain when death occurs, adult caregivers may be a t a loss as to how to best give their children the care and support they need.</a:t>
            </a:r>
          </a:p>
          <a:p>
            <a:endParaRPr lang="en-US" u="none" baseline="0" dirty="0" smtClean="0"/>
          </a:p>
          <a:p>
            <a:pPr>
              <a:buFont typeface="Arial" pitchFamily="34" charset="0"/>
              <a:buChar char="•"/>
            </a:pPr>
            <a:r>
              <a:rPr lang="en-US" u="none" baseline="0" dirty="0" smtClean="0"/>
              <a:t>Use the words died and dead, even if the child doesn’t know what it means- do not substitute for those words to avoid the truth or bugger sadness- kids are very literal and if you say “we lost grandpa”, you may find your child looking in the closet for him</a:t>
            </a:r>
          </a:p>
          <a:p>
            <a:pPr lvl="1">
              <a:buFont typeface="Arial" pitchFamily="34" charset="0"/>
              <a:buChar char="•"/>
            </a:pPr>
            <a:r>
              <a:rPr lang="en-US" u="none" baseline="0" dirty="0" smtClean="0"/>
              <a:t>“God took daddy” or “Daddy is sleeping with God”- can become fearful of God or sleeping</a:t>
            </a:r>
          </a:p>
          <a:p>
            <a:pPr lvl="1">
              <a:buFont typeface="Arial" pitchFamily="34" charset="0"/>
              <a:buChar char="•"/>
            </a:pPr>
            <a:r>
              <a:rPr lang="en-US" u="none" baseline="0" dirty="0" smtClean="0"/>
              <a:t>“Daddy got sick”- child will become fearful of dying next time he has a cold- can say daddy was very, very sick and doctors couldn’t help him</a:t>
            </a:r>
          </a:p>
          <a:p>
            <a:pPr>
              <a:buFont typeface="Arial" pitchFamily="34" charset="0"/>
              <a:buChar char="•"/>
            </a:pPr>
            <a:r>
              <a:rPr lang="en-US" u="none" baseline="0" dirty="0" smtClean="0"/>
              <a:t>Learn how your child can best describe their feelings- drawing, writing a poem, act out moments of joy with loved one</a:t>
            </a:r>
          </a:p>
          <a:p>
            <a:pPr>
              <a:buFont typeface="Arial" pitchFamily="34" charset="0"/>
              <a:buChar char="•"/>
            </a:pPr>
            <a:r>
              <a:rPr lang="en-US" u="none" baseline="0" dirty="0" smtClean="0"/>
              <a:t>Share your own feelings- “I miss daddy too”</a:t>
            </a:r>
          </a:p>
          <a:p>
            <a:pPr>
              <a:buFont typeface="Arial" pitchFamily="34" charset="0"/>
              <a:buChar char="•"/>
            </a:pPr>
            <a:r>
              <a:rPr lang="en-US" u="none" baseline="0" dirty="0" smtClean="0"/>
              <a:t>Answer questions they ask- but not questions they don’t ask- answer briefly but honestly</a:t>
            </a:r>
          </a:p>
          <a:p>
            <a:pPr>
              <a:buFont typeface="Arial" pitchFamily="34" charset="0"/>
              <a:buChar char="•"/>
            </a:pPr>
            <a:r>
              <a:rPr lang="en-US" u="none" baseline="0" dirty="0" smtClean="0"/>
              <a:t>Rituals- remember things you did as a family on birthday of person who died or on holidays will help your loved ones live on</a:t>
            </a:r>
          </a:p>
          <a:p>
            <a:pPr>
              <a:buFont typeface="Arial" pitchFamily="34" charset="0"/>
              <a:buChar char="•"/>
            </a:pPr>
            <a:r>
              <a:rPr lang="en-US" u="none" baseline="0" dirty="0" smtClean="0"/>
              <a:t>Include person in everyday conversation- if arrive so early you have to wait, say my dad always said it’s better to be 30 minutes early than one minute late- dad then remains a presence in your life</a:t>
            </a:r>
          </a:p>
          <a:p>
            <a:pPr>
              <a:buFont typeface="Arial" pitchFamily="34" charset="0"/>
              <a:buChar char="•"/>
            </a:pPr>
            <a:r>
              <a:rPr lang="en-US" u="none" baseline="0" dirty="0" smtClean="0"/>
              <a:t>Read books about death being a part of life, i.e., </a:t>
            </a:r>
            <a:r>
              <a:rPr lang="en-US" i="1" u="none" baseline="0" dirty="0" smtClean="0"/>
              <a:t>Lifetimes: The Beautiful Way to Explain Death to Children </a:t>
            </a:r>
            <a:r>
              <a:rPr lang="en-US" i="0" u="none" baseline="0" dirty="0" smtClean="0"/>
              <a:t>(Bryan </a:t>
            </a:r>
            <a:r>
              <a:rPr lang="en-US" i="0" u="none" baseline="0" dirty="0" err="1" smtClean="0"/>
              <a:t>Mellonie</a:t>
            </a:r>
            <a:r>
              <a:rPr lang="en-US" i="0" u="none" baseline="0" dirty="0" smtClean="0"/>
              <a:t> &amp; Robert </a:t>
            </a:r>
            <a:r>
              <a:rPr lang="en-US" i="0" u="none" baseline="0" dirty="0" err="1" smtClean="0"/>
              <a:t>Ingpen</a:t>
            </a:r>
            <a:r>
              <a:rPr lang="en-US" i="0" u="none" baseline="0" dirty="0" smtClean="0"/>
              <a:t>) and </a:t>
            </a:r>
            <a:r>
              <a:rPr lang="en-US" i="1" u="none" baseline="0" dirty="0" smtClean="0"/>
              <a:t>When Dinosaurs Die</a:t>
            </a:r>
            <a:r>
              <a:rPr lang="en-US" i="0" u="none" baseline="0" dirty="0" smtClean="0"/>
              <a:t> (Laurie </a:t>
            </a:r>
            <a:r>
              <a:rPr lang="en-US" i="0" u="none" baseline="0" dirty="0" err="1" smtClean="0"/>
              <a:t>Krasny</a:t>
            </a:r>
            <a:r>
              <a:rPr lang="en-US" i="0" u="none" baseline="0" dirty="0" smtClean="0"/>
              <a:t> &amp; Marc Brown)</a:t>
            </a:r>
          </a:p>
          <a:p>
            <a:pPr>
              <a:buFont typeface="Arial" pitchFamily="34" charset="0"/>
              <a:buChar char="•"/>
            </a:pPr>
            <a:r>
              <a:rPr lang="en-US" i="0" u="none" baseline="0" dirty="0" smtClean="0"/>
              <a:t>Seek support for the whole family- find a support group- create sense of safety and normalcy for families going </a:t>
            </a:r>
            <a:r>
              <a:rPr lang="en-US" i="0" u="none" baseline="0" dirty="0" err="1" smtClean="0"/>
              <a:t>throught</a:t>
            </a:r>
            <a:r>
              <a:rPr lang="en-US" i="0" u="none" baseline="0" dirty="0" smtClean="0"/>
              <a:t> he bereavement process</a:t>
            </a:r>
            <a:endParaRPr lang="en-US" u="sng"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45</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Pets </a:t>
            </a:r>
            <a:endParaRPr lang="en-US" u="none" dirty="0" smtClean="0"/>
          </a:p>
          <a:p>
            <a:r>
              <a:rPr lang="en-US" u="none" dirty="0" smtClean="0"/>
              <a:t>Find out what your child understands</a:t>
            </a:r>
            <a:r>
              <a:rPr lang="en-US" u="none" baseline="0" dirty="0" smtClean="0"/>
              <a:t> about death- questions and conservation help you learn your child’s understanding and feelings about death</a:t>
            </a:r>
          </a:p>
          <a:p>
            <a:endParaRPr lang="en-US" u="none" baseline="0" dirty="0" smtClean="0"/>
          </a:p>
          <a:p>
            <a:r>
              <a:rPr lang="en-US" u="none" baseline="0" dirty="0" smtClean="0"/>
              <a:t>Time for a new pet- if you just get a new one right away, your child may see this as replacing the old one and if he would die, would you just pick up another boy?- take child to shelter and if child is drawn to a pet, then he’s probably ready, but if he cries, then he’s not</a:t>
            </a:r>
          </a:p>
          <a:p>
            <a:endParaRPr lang="en-US" u="sng"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46</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DF1D2AE-B95A-419D-BA19-1B062891CAF7}" type="slidenum">
              <a:rPr lang="en-US" smtClean="0"/>
              <a:pPr/>
              <a:t>47</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Parent Feelings </a:t>
            </a:r>
            <a:endParaRPr lang="en-US" u="none" dirty="0" smtClean="0"/>
          </a:p>
          <a:p>
            <a:pPr>
              <a:buFontTx/>
              <a:buChar char="-"/>
            </a:pPr>
            <a:r>
              <a:rPr lang="en-US" dirty="0" smtClean="0"/>
              <a:t>Take a few minutes</a:t>
            </a:r>
            <a:r>
              <a:rPr lang="en-US" baseline="0" dirty="0" smtClean="0"/>
              <a:t> to think about how you would handle this situation and then turn and share your reactions with someone sitting close to you.</a:t>
            </a:r>
          </a:p>
          <a:p>
            <a:pPr>
              <a:buFontTx/>
              <a:buChar char="-"/>
            </a:pPr>
            <a:r>
              <a:rPr lang="en-US" baseline="0" dirty="0" smtClean="0"/>
              <a:t>Share with the group &amp; what the outcome would be</a:t>
            </a:r>
          </a:p>
        </p:txBody>
      </p:sp>
      <p:sp>
        <p:nvSpPr>
          <p:cNvPr id="4" name="Slide Number Placeholder 3"/>
          <p:cNvSpPr>
            <a:spLocks noGrp="1"/>
          </p:cNvSpPr>
          <p:nvPr>
            <p:ph type="sldNum" sz="quarter" idx="10"/>
          </p:nvPr>
        </p:nvSpPr>
        <p:spPr/>
        <p:txBody>
          <a:bodyPr/>
          <a:lstStyle/>
          <a:p>
            <a:fld id="{8DF1D2AE-B95A-419D-BA19-1B062891CAF7}" type="slidenum">
              <a:rPr lang="en-US" smtClean="0"/>
              <a:pPr/>
              <a:t>48</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none" dirty="0" smtClean="0"/>
              <a:t>Assume your children are not defying you on purpose. They don’t’ want to dirty the couch cushions, they simply are not thinking</a:t>
            </a:r>
            <a:r>
              <a:rPr lang="en-US" u="none" baseline="0" dirty="0" smtClean="0"/>
              <a:t> of you and that’s the problem.</a:t>
            </a:r>
            <a:endParaRPr lang="en-US" u="none" dirty="0" smtClean="0"/>
          </a:p>
          <a:p>
            <a:endParaRPr lang="en-US" u="none" dirty="0" smtClean="0"/>
          </a:p>
          <a:p>
            <a:r>
              <a:rPr lang="en-US" u="none" dirty="0" smtClean="0"/>
              <a:t>Here’s how you can engage your child in a conversation with will help him reach his goals while understanding your point of view.</a:t>
            </a:r>
          </a:p>
          <a:p>
            <a:endParaRPr lang="en-US" u="none" dirty="0" smtClean="0"/>
          </a:p>
          <a:p>
            <a:r>
              <a:rPr lang="en-US" u="none" dirty="0" smtClean="0"/>
              <a:t>What might happen- may say don’t know- say- if you think really hard, you can think</a:t>
            </a:r>
            <a:r>
              <a:rPr lang="en-US" u="none" baseline="0" dirty="0" smtClean="0"/>
              <a:t> of something that might happen- can guide if child needs you to… what could happen if you don’t see where you are jumping</a:t>
            </a:r>
          </a:p>
          <a:p>
            <a:endParaRPr lang="en-US" u="none" baseline="0" dirty="0" smtClean="0"/>
          </a:p>
          <a:p>
            <a:r>
              <a:rPr lang="en-US" u="none" baseline="0" dirty="0" smtClean="0"/>
              <a:t>This way, you will recognize your child’s needs and your child recognizes that you have feelings too</a:t>
            </a:r>
            <a:endParaRPr lang="en-US" u="none"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49</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Instead of talking</a:t>
            </a:r>
            <a:r>
              <a:rPr lang="en-US" baseline="0" dirty="0" smtClean="0"/>
              <a:t> at the girls, the mother asked them questions. The girls are involved in solving their own problems. By asking the girls how they are feeling, she was helping them develop empathy. We can’t learn about how others feel until we can identify our own feelings. </a:t>
            </a:r>
          </a:p>
          <a:p>
            <a:endParaRPr lang="en-US" baseline="0" dirty="0" smtClean="0"/>
          </a:p>
          <a:p>
            <a:r>
              <a:rPr lang="en-US" baseline="0" dirty="0" smtClean="0"/>
              <a:t>By asking what is happening now, the girls had to consider the consequences of their behaviors.</a:t>
            </a:r>
          </a:p>
          <a:p>
            <a:endParaRPr lang="en-US" baseline="0" dirty="0" smtClean="0"/>
          </a:p>
          <a:p>
            <a:r>
              <a:rPr lang="en-US" baseline="0" dirty="0" smtClean="0"/>
              <a:t>To help the girls come up with their own solution, she asked them to think of a </a:t>
            </a:r>
            <a:r>
              <a:rPr lang="en-US" i="1" baseline="0" dirty="0" smtClean="0"/>
              <a:t>different</a:t>
            </a:r>
            <a:r>
              <a:rPr lang="en-US" i="0" baseline="0" dirty="0" smtClean="0"/>
              <a:t> way to solve the problem. </a:t>
            </a:r>
          </a:p>
          <a:p>
            <a:endParaRPr lang="en-US" i="0" baseline="0" dirty="0" smtClean="0"/>
          </a:p>
          <a:p>
            <a:r>
              <a:rPr lang="en-US" i="0" baseline="0" dirty="0" smtClean="0"/>
              <a:t>Instead of walking away angry or frustrated, children can feel empowered because they were able to carry our their own solutions rather than what their parents think was best.</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5</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can also play this game!</a:t>
            </a:r>
          </a:p>
          <a:p>
            <a:endParaRPr lang="en-US" dirty="0" smtClean="0"/>
          </a:p>
          <a:p>
            <a:r>
              <a:rPr lang="en-US" dirty="0" smtClean="0"/>
              <a:t>Start with a feeling word- happy</a:t>
            </a:r>
          </a:p>
          <a:p>
            <a:r>
              <a:rPr lang="en-US" dirty="0" smtClean="0"/>
              <a:t>Ask questions</a:t>
            </a:r>
          </a:p>
          <a:p>
            <a:r>
              <a:rPr lang="en-US" dirty="0" smtClean="0"/>
              <a:t>Then play using other feeling words like sad,</a:t>
            </a:r>
            <a:r>
              <a:rPr lang="en-US" baseline="0" dirty="0" smtClean="0"/>
              <a:t> angry, disappointed, worried</a:t>
            </a:r>
          </a:p>
          <a:p>
            <a:endParaRPr lang="en-US" baseline="0" dirty="0" smtClean="0"/>
          </a:p>
          <a:p>
            <a:r>
              <a:rPr lang="en-US" baseline="0" dirty="0" smtClean="0"/>
              <a:t>Dialogues like these encourage children to develop the capacity to take their own needs and the needs of others into consideration at the same time and to come up with mutually agreeable solutions- this is one of the best ways we can equip our children for all the relationships they'll develop over the course of their lives</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50</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Sorry </a:t>
            </a:r>
            <a:endParaRPr lang="en-US" u="none" dirty="0" smtClean="0"/>
          </a:p>
          <a:p>
            <a:r>
              <a:rPr lang="en-US" u="none" dirty="0" smtClean="0"/>
              <a:t>Is your</a:t>
            </a:r>
            <a:r>
              <a:rPr lang="en-US" u="none" baseline="0" dirty="0" smtClean="0"/>
              <a:t> child really sad inside when he might have hurt someone or made someone feel bad? That’s the goal, not parroting your own words.</a:t>
            </a:r>
            <a:endParaRPr lang="en-US" u="sng"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51</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help kids learn empathy, ask your child how her</a:t>
            </a:r>
            <a:r>
              <a:rPr lang="en-US" baseline="0" dirty="0" smtClean="0"/>
              <a:t> friends feel or sibling eel when she grabs, hits, or teases them.</a:t>
            </a:r>
          </a:p>
          <a:p>
            <a:endParaRPr lang="en-US" baseline="0" dirty="0" smtClean="0"/>
          </a:p>
          <a:p>
            <a:r>
              <a:rPr lang="en-US" baseline="0" dirty="0" smtClean="0"/>
              <a:t>Saying “I’m sorry” when told to comes from the outside. Kids who think about their own and other’s feelings won’t want to hurt themselves or others. That comes from the inside.</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52</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Disabilities </a:t>
            </a:r>
            <a:endParaRPr lang="en-US" u="none" dirty="0" smtClean="0"/>
          </a:p>
          <a:p>
            <a:r>
              <a:rPr lang="en-US" u="none" dirty="0" smtClean="0"/>
              <a:t>Most likely, the more time your child spends with a child who is</a:t>
            </a:r>
            <a:r>
              <a:rPr lang="en-US" u="none" baseline="0" dirty="0" smtClean="0"/>
              <a:t> disabled, the more comfortable he or she feels. </a:t>
            </a:r>
            <a:endParaRPr lang="en-US" u="none"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53</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none" baseline="0" dirty="0" smtClean="0"/>
              <a:t>It is likely that at some point in your child’s life, he or she may have daily contact with a peer who has a physical or neurological disability. To help your child care and feel comfortable, you can ask question.</a:t>
            </a:r>
          </a:p>
          <a:p>
            <a:endParaRPr lang="en-US" u="none" baseline="0" dirty="0" smtClean="0"/>
          </a:p>
          <a:p>
            <a:r>
              <a:rPr lang="en-US" u="none" baseline="0" dirty="0" smtClean="0"/>
              <a:t>By asking these questions, your child can feel more sympathy for the child with a disability and also may learn to reach out and help those who are living with challenges we may not at first understand.</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54</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Activity- Role Play Situations</a:t>
            </a:r>
          </a:p>
          <a:p>
            <a:endParaRPr lang="en-US" dirty="0" smtClean="0"/>
          </a:p>
          <a:p>
            <a:r>
              <a:rPr lang="en-US" dirty="0" smtClean="0"/>
              <a:t>We’ve discussed many</a:t>
            </a:r>
            <a:r>
              <a:rPr lang="en-US" baseline="0" dirty="0" smtClean="0"/>
              <a:t> different situations that you likely have faced while raising your child or will likely face in the future. I have several different scenarios listed on this paper. With someone sitting close to you, I’d like you to role play these situations utilizing some of the techniques that we discussed tonight. Chose the scenarios that you think are most applicable to something you might face with your child.</a:t>
            </a:r>
          </a:p>
          <a:p>
            <a:endParaRPr lang="en-US" baseline="0" dirty="0" smtClean="0"/>
          </a:p>
          <a:p>
            <a:r>
              <a:rPr lang="en-US" baseline="0" dirty="0" smtClean="0"/>
              <a:t>After activity</a:t>
            </a:r>
          </a:p>
          <a:p>
            <a:pPr>
              <a:buFontTx/>
              <a:buChar char="-"/>
            </a:pPr>
            <a:r>
              <a:rPr lang="en-US" baseline="0" dirty="0" smtClean="0"/>
              <a:t>Anyone like to model a scenario?</a:t>
            </a:r>
          </a:p>
          <a:p>
            <a:pPr>
              <a:buFontTx/>
              <a:buChar char="-"/>
            </a:pPr>
            <a:r>
              <a:rPr lang="en-US" baseline="0" dirty="0" smtClean="0"/>
              <a:t>Any scenarios you could not figure out how to handle or you became stuck with how to proceed?</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55</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Conclusions</a:t>
            </a:r>
          </a:p>
          <a:p>
            <a:pPr>
              <a:buFontTx/>
              <a:buChar char="-"/>
            </a:pPr>
            <a:r>
              <a:rPr lang="en-US" dirty="0" smtClean="0"/>
              <a:t>Learned ways</a:t>
            </a:r>
            <a:r>
              <a:rPr lang="en-US" baseline="0" dirty="0" smtClean="0"/>
              <a:t> to help child cope with feelings- frustration, sadness, anxiety, illness, and loss</a:t>
            </a:r>
          </a:p>
          <a:p>
            <a:pPr>
              <a:buFontTx/>
              <a:buChar char="-"/>
            </a:pPr>
            <a:r>
              <a:rPr lang="en-US" baseline="0" dirty="0" smtClean="0"/>
              <a:t>Become caring and empathetic with control- this helps them feel more in control of their lives and means they are less likely to let life take control of them</a:t>
            </a:r>
          </a:p>
          <a:p>
            <a:pPr>
              <a:buFontTx/>
              <a:buChar char="-"/>
            </a:pPr>
            <a:endParaRPr lang="en-US" baseline="0" dirty="0" smtClean="0"/>
          </a:p>
          <a:p>
            <a:pPr>
              <a:buFontTx/>
              <a:buChar char="-"/>
            </a:pPr>
            <a:r>
              <a:rPr lang="en-US" baseline="0" dirty="0" smtClean="0"/>
              <a:t>By asking questions rather than talking at your children, the children can be directly involved with the process of solving their own problems.</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56</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Next Sessions</a:t>
            </a:r>
          </a:p>
          <a:p>
            <a:pPr>
              <a:buFont typeface="Arial" pitchFamily="34" charset="0"/>
              <a:buChar char="•"/>
            </a:pPr>
            <a:r>
              <a:rPr lang="en-US" dirty="0" smtClean="0"/>
              <a:t>Encourage to go home</a:t>
            </a:r>
            <a:r>
              <a:rPr lang="en-US" baseline="0" dirty="0" smtClean="0"/>
              <a:t> and try strategies discussed- jot down notes of what worked and what didn’t work and we can brainstorm some suggestions next session</a:t>
            </a:r>
          </a:p>
          <a:p>
            <a:pPr>
              <a:buFont typeface="Arial" pitchFamily="34" charset="0"/>
              <a:buChar char="•"/>
            </a:pPr>
            <a:r>
              <a:rPr lang="en-US" baseline="0" dirty="0" smtClean="0"/>
              <a:t>Session II- Handling and Preventing Problems</a:t>
            </a:r>
          </a:p>
          <a:p>
            <a:r>
              <a:rPr lang="en-US" baseline="0" dirty="0" smtClean="0"/>
              <a:t>          </a:t>
            </a:r>
            <a:r>
              <a:rPr lang="en-US" dirty="0" smtClean="0"/>
              <a:t>Time &amp; Timing: Bedtime, Procrastination, Interrupting, and Impatience</a:t>
            </a:r>
          </a:p>
          <a:p>
            <a:pPr lvl="1"/>
            <a:r>
              <a:rPr lang="en-US" dirty="0" smtClean="0"/>
              <a:t>Possessiveness</a:t>
            </a:r>
          </a:p>
          <a:p>
            <a:pPr lvl="1"/>
            <a:r>
              <a:rPr lang="en-US" dirty="0" smtClean="0"/>
              <a:t>Defiance, Tattling, and Lying</a:t>
            </a:r>
          </a:p>
          <a:p>
            <a:pPr lvl="1"/>
            <a:r>
              <a:rPr lang="en-US" dirty="0" smtClean="0"/>
              <a:t>Physical Aggression, Bullies, and Victims</a:t>
            </a:r>
          </a:p>
          <a:p>
            <a:pPr lvl="1"/>
            <a:r>
              <a:rPr lang="en-US" dirty="0" smtClean="0"/>
              <a:t>Emotional Aggression</a:t>
            </a:r>
          </a:p>
          <a:p>
            <a:pPr lvl="1"/>
            <a:r>
              <a:rPr lang="en-US" dirty="0" smtClean="0"/>
              <a:t>Talking with Kids about Safe Behaviors, Risky Behaviors, and Violence</a:t>
            </a:r>
            <a:endParaRPr lang="en-US" baseline="0" dirty="0" smtClean="0"/>
          </a:p>
          <a:p>
            <a:pPr>
              <a:buFont typeface="Arial" pitchFamily="34" charset="0"/>
              <a:buChar char="•"/>
            </a:pPr>
            <a:r>
              <a:rPr lang="en-US" baseline="0" dirty="0" smtClean="0"/>
              <a:t>Session III- </a:t>
            </a:r>
            <a:r>
              <a:rPr lang="en-US" dirty="0" smtClean="0"/>
              <a:t>Nurturing Relationships</a:t>
            </a:r>
          </a:p>
          <a:p>
            <a:pPr lvl="1"/>
            <a:r>
              <a:rPr lang="en-US" dirty="0" smtClean="0"/>
              <a:t>Family Ties</a:t>
            </a:r>
          </a:p>
          <a:p>
            <a:pPr lvl="1"/>
            <a:r>
              <a:rPr lang="en-US" dirty="0" smtClean="0"/>
              <a:t>Sibling Rivalry</a:t>
            </a:r>
          </a:p>
          <a:p>
            <a:pPr lvl="1"/>
            <a:r>
              <a:rPr lang="en-US" dirty="0" smtClean="0"/>
              <a:t>Peers</a:t>
            </a:r>
          </a:p>
          <a:p>
            <a:r>
              <a:rPr lang="en-US" dirty="0" smtClean="0"/>
              <a:t>	Building Life Skills</a:t>
            </a:r>
          </a:p>
          <a:p>
            <a:pPr lvl="1"/>
            <a:r>
              <a:rPr lang="en-US" dirty="0" smtClean="0"/>
              <a:t>Listening</a:t>
            </a:r>
          </a:p>
          <a:p>
            <a:pPr lvl="1"/>
            <a:r>
              <a:rPr lang="en-US" dirty="0" smtClean="0"/>
              <a:t>Responsibility</a:t>
            </a:r>
          </a:p>
          <a:p>
            <a:pPr lvl="1"/>
            <a:r>
              <a:rPr lang="en-US" dirty="0" smtClean="0"/>
              <a:t>School, Homework, and Learning</a:t>
            </a:r>
          </a:p>
          <a:p>
            <a:pPr>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8DF1D2AE-B95A-419D-BA19-1B062891CAF7}" type="slidenum">
              <a:rPr lang="en-US" smtClean="0"/>
              <a:pPr/>
              <a:t>57</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DF1D2AE-B95A-419D-BA19-1B062891CAF7}" type="slidenum">
              <a:rPr lang="en-US" smtClean="0"/>
              <a:pPr/>
              <a:t>58</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59</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6</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60</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DF1D2AE-B95A-419D-BA19-1B062891CAF7}" type="slidenum">
              <a:rPr lang="en-US" smtClean="0"/>
              <a:pPr/>
              <a:t>61</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Session I Review</a:t>
            </a:r>
          </a:p>
          <a:p>
            <a:pPr>
              <a:buFontTx/>
              <a:buChar char="-"/>
            </a:pPr>
            <a:r>
              <a:rPr lang="en-US" dirty="0" smtClean="0"/>
              <a:t>Learned ways</a:t>
            </a:r>
            <a:r>
              <a:rPr lang="en-US" baseline="0" dirty="0" smtClean="0"/>
              <a:t> to help child cope with feelings- frustration, sadness, anxiety, illness, and loss</a:t>
            </a:r>
          </a:p>
          <a:p>
            <a:pPr>
              <a:buFontTx/>
              <a:buChar char="-"/>
            </a:pPr>
            <a:r>
              <a:rPr lang="en-US" baseline="0" dirty="0" smtClean="0"/>
              <a:t>Become caring and empathetic with control- this helps them feel more in control of their lives and means they are less likely to let life take control of them</a:t>
            </a:r>
          </a:p>
          <a:p>
            <a:pPr>
              <a:buFontTx/>
              <a:buChar char="-"/>
            </a:pPr>
            <a:r>
              <a:rPr lang="en-US" baseline="0" dirty="0" smtClean="0"/>
              <a:t>Strategies: dialogue technique, what questions to ask, same and different game, the if game, and how to people feel about things game</a:t>
            </a:r>
          </a:p>
          <a:p>
            <a:pPr>
              <a:buFontTx/>
              <a:buChar char="-"/>
            </a:pPr>
            <a:endParaRPr lang="en-US" baseline="0" dirty="0" smtClean="0"/>
          </a:p>
          <a:p>
            <a:pPr>
              <a:buFontTx/>
              <a:buChar char="-"/>
            </a:pPr>
            <a:r>
              <a:rPr lang="en-US" baseline="0" dirty="0" smtClean="0"/>
              <a:t>By asking questions rather than talking at your children, the children can be directly involved with the process of solving their own problems.</a:t>
            </a:r>
            <a:endParaRPr lang="en-US" dirty="0" smtClean="0"/>
          </a:p>
          <a:p>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62</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Were</a:t>
            </a:r>
            <a:r>
              <a:rPr lang="en-US" baseline="0" dirty="0" smtClean="0"/>
              <a:t> e</a:t>
            </a:r>
            <a:r>
              <a:rPr lang="en-US" dirty="0" smtClean="0"/>
              <a:t>ncourage to go home</a:t>
            </a:r>
            <a:r>
              <a:rPr lang="en-US" baseline="0" dirty="0" smtClean="0"/>
              <a:t> and try strategies discussed last time- jotted down notes of what worked and what didn’t work- now we can brainstorm some suggestions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Ask these questions and allow discussion</a:t>
            </a:r>
          </a:p>
          <a:p>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63</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ask your daughter to help with the dishes and she says no. You ask again and she talks back</a:t>
            </a:r>
            <a:r>
              <a:rPr lang="en-US" baseline="0" dirty="0" smtClean="0"/>
              <a:t> to you.</a:t>
            </a:r>
          </a:p>
          <a:p>
            <a:endParaRPr lang="en-US" baseline="0" dirty="0" smtClean="0"/>
          </a:p>
          <a:p>
            <a:r>
              <a:rPr lang="en-US" baseline="0" dirty="0" smtClean="0"/>
              <a:t>Your son gets frustrated when things don’t go his way and he can’t wait for what he wants, yet he can wait forever to do what you want him to do.</a:t>
            </a:r>
          </a:p>
          <a:p>
            <a:endParaRPr lang="en-US" baseline="0" dirty="0" smtClean="0"/>
          </a:p>
          <a:p>
            <a:r>
              <a:rPr lang="en-US" baseline="0" dirty="0" smtClean="0"/>
              <a:t>These are all behaviors that are up to a point normal, but if left unchecked, sometimes can lead to more serious forms of aggression that leaves kids socially isolated, and those who are aggressive, impatient, and impulsive can be at risk for experimenting with drugs, having unsafe sex, and engaging in violent behavior when they are older.</a:t>
            </a:r>
          </a:p>
          <a:p>
            <a:endParaRPr lang="en-US" baseline="0" dirty="0" smtClean="0"/>
          </a:p>
          <a:p>
            <a:r>
              <a:rPr lang="en-US" baseline="0" dirty="0" smtClean="0"/>
              <a:t>Addressing these behaviors now will make for a happier childhood and also prepare your child for teen years when she begins to confront more complex issues. </a:t>
            </a:r>
          </a:p>
          <a:p>
            <a:endParaRPr lang="en-US" baseline="0" dirty="0" smtClean="0"/>
          </a:p>
          <a:p>
            <a:r>
              <a:rPr lang="en-US" baseline="0" dirty="0" smtClean="0"/>
              <a:t>We already learned how to help your child express and cope with their feelings to take control of their lives. Now we will discuss how to use those skills in everyday life.</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64</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DF1D2AE-B95A-419D-BA19-1B062891CAF7}" type="slidenum">
              <a:rPr lang="en-US" smtClean="0"/>
              <a:pPr/>
              <a:t>65</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66</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Good Time/Bad Time</a:t>
            </a:r>
          </a:p>
          <a:p>
            <a:r>
              <a:rPr lang="en-US" dirty="0" smtClean="0"/>
              <a:t>How many times</a:t>
            </a:r>
            <a:r>
              <a:rPr lang="en-US" baseline="0" dirty="0" smtClean="0"/>
              <a:t> does your child want to do something or want you to help him or her when it is not a good time? What do you do?</a:t>
            </a:r>
          </a:p>
          <a:p>
            <a:endParaRPr lang="en-US" baseline="0" dirty="0" smtClean="0"/>
          </a:p>
          <a:p>
            <a:r>
              <a:rPr lang="en-US" baseline="0" dirty="0" smtClean="0"/>
              <a:t>Discuss with people around you some things you do when this occurs. How do those strategies work?</a:t>
            </a:r>
          </a:p>
          <a:p>
            <a:endParaRPr lang="en-US" baseline="0" dirty="0" smtClean="0"/>
          </a:p>
          <a:p>
            <a:r>
              <a:rPr lang="en-US" baseline="0" dirty="0" smtClean="0"/>
              <a:t>Now share with the group some of the things you discussed.</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67</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 time/Not good time game- can play anytime, not just when</a:t>
            </a:r>
            <a:r>
              <a:rPr lang="en-US" baseline="0" dirty="0" smtClean="0"/>
              <a:t> a situation like the example occurs- use fictional characters and once your child become familiar with the game, they’ll be able to apply the lesson to real life</a:t>
            </a:r>
          </a:p>
          <a:p>
            <a:endParaRPr lang="en-US" baseline="0" dirty="0" smtClean="0"/>
          </a:p>
          <a:p>
            <a:r>
              <a:rPr lang="en-US" baseline="0" dirty="0" smtClean="0"/>
              <a:t>Example of the game- someone be child and I’ll be mom</a:t>
            </a:r>
          </a:p>
          <a:p>
            <a:endParaRPr lang="en-US" baseline="0" dirty="0" smtClean="0"/>
          </a:p>
          <a:p>
            <a:r>
              <a:rPr lang="en-US" baseline="0" dirty="0" smtClean="0"/>
              <a:t>Allow your child to make up silly and not silly examples. Then, when they want something and you are busy or it’s an inappropriate time, you can remind them of the good-time, not good time game. But, it may be hard for them to wait for a good time to come… so…</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68</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Can You</a:t>
            </a:r>
            <a:r>
              <a:rPr lang="en-US" baseline="0" dirty="0" smtClean="0"/>
              <a:t> Do While You Wait Game- helps kids learn patience- start playing with fictitious characters and then apply to real situations as they occur</a:t>
            </a:r>
          </a:p>
          <a:p>
            <a:endParaRPr lang="en-US" baseline="0" dirty="0" smtClean="0"/>
          </a:p>
          <a:p>
            <a:r>
              <a:rPr lang="en-US" baseline="0" dirty="0" smtClean="0"/>
              <a:t>Ask child what can do while waits- child names things like homework, video game, snack, draw, practice flute, etc.</a:t>
            </a:r>
          </a:p>
          <a:p>
            <a:endParaRPr lang="en-US" baseline="0" dirty="0" smtClean="0"/>
          </a:p>
          <a:p>
            <a:r>
              <a:rPr lang="en-US" baseline="0" dirty="0" smtClean="0"/>
              <a:t>Next time child wants attention at inconvenient time, you can say, “I can’t talk to you right now because I’m helping your sister with her homework. What can you do while you wait?”</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69</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Child comes home</a:t>
            </a:r>
            <a:r>
              <a:rPr lang="en-US" baseline="0" dirty="0" smtClean="0"/>
              <a:t> excited because he/she got an A on a book report- you know how to respond.</a:t>
            </a:r>
          </a:p>
          <a:p>
            <a:endParaRPr lang="en-US" baseline="0" dirty="0" smtClean="0"/>
          </a:p>
          <a:p>
            <a:r>
              <a:rPr lang="en-US" baseline="0" dirty="0" smtClean="0"/>
              <a:t>When child doesn’t say much and feelings are harder to read, what questions will open him/her up- if you press him/her, he/she may not open up.</a:t>
            </a:r>
          </a:p>
          <a:p>
            <a:endParaRPr lang="en-US" baseline="0" dirty="0" smtClean="0"/>
          </a:p>
          <a:p>
            <a:r>
              <a:rPr lang="en-US" baseline="0" dirty="0" smtClean="0"/>
              <a:t>Sometimes, child is miserable. What do you say to, “Jamie said I wasn’t her best friend anymore”?</a:t>
            </a:r>
          </a:p>
          <a:p>
            <a:endParaRPr lang="en-US" baseline="0" dirty="0" smtClean="0"/>
          </a:p>
          <a:p>
            <a:r>
              <a:rPr lang="en-US" baseline="0" dirty="0" smtClean="0"/>
              <a:t>First step is learn to identify your own emotions. Children learn to identify their emotions from us labeling our own or theirs. How do you feel when something wonderful happens at work? How do you feel when something you thought would happen does not?  When kids learn to put a name to the emotions they are feeling, they feel more in control of themselves and helps them learn to decide what to do next. The child may do something different if they are sad vs. frustrated.</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7</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Bedtime Wars</a:t>
            </a:r>
          </a:p>
          <a:p>
            <a:r>
              <a:rPr lang="en-US" dirty="0" smtClean="0"/>
              <a:t>Some children ferociously fight bedtime</a:t>
            </a:r>
            <a:r>
              <a:rPr lang="en-US" baseline="0" dirty="0" smtClean="0"/>
              <a:t> and sleep- just five more minutes they plead but this inevitably becomes 20 minutes, 30 minutes, then more- read one book and then allow to finish the last game or grant them one more wish- do you find yourself yelling and threatening no TV for tomorrow</a:t>
            </a:r>
          </a:p>
          <a:p>
            <a:endParaRPr lang="en-US" baseline="0" dirty="0" smtClean="0"/>
          </a:p>
          <a:p>
            <a:r>
              <a:rPr lang="en-US" baseline="0" dirty="0" smtClean="0"/>
              <a:t>At the end of a long day, children need warmth, not anger- the more agitated you become, the less relaxed he’ll feel and the harder it will be for him to drop off to sleep</a:t>
            </a:r>
          </a:p>
          <a:p>
            <a:endParaRPr lang="en-US" baseline="0" dirty="0" smtClean="0"/>
          </a:p>
          <a:p>
            <a:pPr>
              <a:buFont typeface="Arial" pitchFamily="34" charset="0"/>
              <a:buChar char="•"/>
            </a:pPr>
            <a:r>
              <a:rPr lang="en-US" baseline="0" dirty="0" smtClean="0"/>
              <a:t>Find out what’s bothering your child</a:t>
            </a:r>
          </a:p>
          <a:p>
            <a:pPr lvl="1">
              <a:buFont typeface="Arial" pitchFamily="34" charset="0"/>
              <a:buChar char="•"/>
            </a:pPr>
            <a:r>
              <a:rPr lang="en-US" baseline="0" dirty="0" smtClean="0"/>
              <a:t>Enough time to get ready for bed? Allow child to plan how much time they need for nightly routine so that they start at a time you agree on (including getting homework done)</a:t>
            </a:r>
          </a:p>
          <a:p>
            <a:pPr lvl="1">
              <a:buFont typeface="Arial" pitchFamily="34" charset="0"/>
              <a:buChar char="•"/>
            </a:pPr>
            <a:r>
              <a:rPr lang="en-US" baseline="0" dirty="0" smtClean="0"/>
              <a:t>Wants more time with you- plan together how and when you’ll spend time together each night</a:t>
            </a:r>
          </a:p>
          <a:p>
            <a:pPr>
              <a:buFont typeface="Arial" pitchFamily="34" charset="0"/>
              <a:buChar char="•"/>
            </a:pPr>
            <a:r>
              <a:rPr lang="en-US" baseline="0" dirty="0" smtClean="0"/>
              <a:t>How does your child feel</a:t>
            </a:r>
          </a:p>
          <a:p>
            <a:pPr lvl="1">
              <a:buFont typeface="Arial" pitchFamily="34" charset="0"/>
              <a:buChar char="•"/>
            </a:pPr>
            <a:r>
              <a:rPr lang="en-US" baseline="0" dirty="0" smtClean="0"/>
              <a:t>In the morning ask how she feels, when they say tired, ask what they could do tonight so they won’t feel tired- many not work right away  but remind her of the conversation that night when she wants to stay up late</a:t>
            </a:r>
          </a:p>
          <a:p>
            <a:pPr>
              <a:buFont typeface="Arial" pitchFamily="34" charset="0"/>
              <a:buChar char="•"/>
            </a:pPr>
            <a:r>
              <a:rPr lang="en-US" baseline="0" dirty="0" smtClean="0"/>
              <a:t>Good time/not good time game</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70</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Maybe the child</a:t>
            </a:r>
            <a:r>
              <a:rPr lang="en-US" baseline="0" dirty="0" smtClean="0"/>
              <a:t> who insists that they are not tired, really isn’t- then maybe it’s time for a later bedtime</a:t>
            </a:r>
          </a:p>
          <a:p>
            <a:endParaRPr lang="en-US" baseline="0" dirty="0" smtClean="0"/>
          </a:p>
          <a:p>
            <a:r>
              <a:rPr lang="en-US" baseline="0" dirty="0" smtClean="0"/>
              <a:t>Most of the time, children refuse to admit their tiredness- the more you explain that they’ll be tired tomorrow, the more defiant they become- if your child is really tired, let him think about that rather than hammering it in because it won’t change the way he’s acting</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71</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I’m on the Phone</a:t>
            </a:r>
          </a:p>
          <a:p>
            <a:r>
              <a:rPr lang="en-US" dirty="0" smtClean="0"/>
              <a:t>How many times  were you on the phone or writing monthly</a:t>
            </a:r>
            <a:r>
              <a:rPr lang="en-US" baseline="0" dirty="0" smtClean="0"/>
              <a:t> check, or taking out the garbage and your child says they need you. You know it’s not an emergency and you’ve told her a thousand times not to interrupt you while you are on the phone- you tell her to watch TV, but she doesn’t want to.</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72</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questions about things</a:t>
            </a:r>
            <a:r>
              <a:rPr lang="en-US" baseline="0" dirty="0" smtClean="0"/>
              <a:t> you can and can not do at the same time</a:t>
            </a:r>
          </a:p>
          <a:p>
            <a:endParaRPr lang="en-US" baseline="0" dirty="0" smtClean="0"/>
          </a:p>
          <a:p>
            <a:r>
              <a:rPr lang="en-US" baseline="0" dirty="0" smtClean="0"/>
              <a:t>Next time interrupted on the phone- can I talk to you and on the phone at the same time? Can also ask them to think of something different to do while they wait.</a:t>
            </a:r>
          </a:p>
          <a:p>
            <a:endParaRPr lang="en-US" baseline="0" dirty="0" smtClean="0"/>
          </a:p>
          <a:p>
            <a:r>
              <a:rPr lang="en-US" baseline="0" dirty="0" smtClean="0"/>
              <a:t>If his mom would have suggested to watch TV until she’s done, he would have probably refused, but when he comes up with the idea himself, he feel proud that he can think of something to do while he waits</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73</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Procrastination</a:t>
            </a:r>
          </a:p>
          <a:p>
            <a:r>
              <a:rPr lang="en-US" dirty="0" smtClean="0"/>
              <a:t>Most of us are guilty of it sometimes, but does it become a problem and what can you do about it?</a:t>
            </a:r>
          </a:p>
          <a:p>
            <a:endParaRPr lang="en-US" dirty="0" smtClean="0"/>
          </a:p>
          <a:p>
            <a:r>
              <a:rPr lang="en-US" dirty="0" smtClean="0"/>
              <a:t>Homework, going to the doctor, cleaning his room, etc.</a:t>
            </a:r>
          </a:p>
          <a:p>
            <a:endParaRPr lang="en-US" dirty="0" smtClean="0"/>
          </a:p>
          <a:p>
            <a:r>
              <a:rPr lang="en-US" dirty="0" smtClean="0"/>
              <a:t>Strategies for dealing with procrastination</a:t>
            </a:r>
          </a:p>
          <a:p>
            <a:pPr>
              <a:buFont typeface="Arial" pitchFamily="34" charset="0"/>
              <a:buChar char="•"/>
            </a:pPr>
            <a:r>
              <a:rPr lang="en-US" dirty="0" smtClean="0"/>
              <a:t> ask the child the outcome of procrastination</a:t>
            </a:r>
          </a:p>
          <a:p>
            <a:pPr>
              <a:buFont typeface="Arial" pitchFamily="34" charset="0"/>
              <a:buChar char="•"/>
            </a:pPr>
            <a:r>
              <a:rPr lang="en-US" dirty="0" smtClean="0"/>
              <a:t> break the task into smaller steps- what</a:t>
            </a:r>
            <a:r>
              <a:rPr lang="en-US" baseline="0" dirty="0" smtClean="0"/>
              <a:t> part of the job do you want to do first, second, etc.?</a:t>
            </a:r>
          </a:p>
          <a:p>
            <a:pPr>
              <a:buFont typeface="Arial" pitchFamily="34" charset="0"/>
              <a:buChar char="•"/>
            </a:pPr>
            <a:r>
              <a:rPr lang="en-US" baseline="0" dirty="0" smtClean="0"/>
              <a:t>Is the task unpleasant- taking out the trash may be unpleasant because of the smell of the garbage- agree on another household chore your child can do</a:t>
            </a:r>
          </a:p>
          <a:p>
            <a:pPr>
              <a:buFont typeface="Arial" pitchFamily="34" charset="0"/>
              <a:buChar char="•"/>
            </a:pPr>
            <a:r>
              <a:rPr lang="en-US" baseline="0" dirty="0" smtClean="0"/>
              <a:t>Asserting power (even if the child doesn’t realize it)- it may be a way of your child showing control- talk to you child in a way that he feels like he has control</a:t>
            </a:r>
          </a:p>
          <a:p>
            <a:pPr>
              <a:buFont typeface="Arial" pitchFamily="34" charset="0"/>
              <a:buChar char="•"/>
            </a:pPr>
            <a:r>
              <a:rPr lang="en-US" baseline="0" dirty="0" smtClean="0"/>
              <a:t>Afraid of failing- ask your child how he feels about the task he’s letting go- sometimes the procrastinator is afraid of failing and they need to hear that they don’t have to be perfect- tell about times you tried something new and it failed or didn’t go as well as hoped</a:t>
            </a:r>
          </a:p>
        </p:txBody>
      </p:sp>
      <p:sp>
        <p:nvSpPr>
          <p:cNvPr id="4" name="Slide Number Placeholder 3"/>
          <p:cNvSpPr>
            <a:spLocks noGrp="1"/>
          </p:cNvSpPr>
          <p:nvPr>
            <p:ph type="sldNum" sz="quarter" idx="10"/>
          </p:nvPr>
        </p:nvSpPr>
        <p:spPr/>
        <p:txBody>
          <a:bodyPr/>
          <a:lstStyle/>
          <a:p>
            <a:fld id="{8DF1D2AE-B95A-419D-BA19-1B062891CAF7}" type="slidenum">
              <a:rPr lang="en-US" smtClean="0"/>
              <a:pPr/>
              <a:t>74</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75</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Fighting over Toys</a:t>
            </a:r>
          </a:p>
          <a:p>
            <a:pPr>
              <a:buFontTx/>
              <a:buChar char="-"/>
            </a:pPr>
            <a:r>
              <a:rPr lang="en-US" dirty="0" smtClean="0"/>
              <a:t>Take a few minutes</a:t>
            </a:r>
            <a:r>
              <a:rPr lang="en-US" baseline="0" dirty="0" smtClean="0"/>
              <a:t> to think about how you would handle this situation and then turn and share your reactions with someone sitting close to you.</a:t>
            </a:r>
          </a:p>
          <a:p>
            <a:pPr>
              <a:buFontTx/>
              <a:buChar char="-"/>
            </a:pPr>
            <a:r>
              <a:rPr lang="en-US" baseline="0" dirty="0" smtClean="0"/>
              <a:t>Share with the group &amp; what the outcome would be</a:t>
            </a:r>
          </a:p>
          <a:p>
            <a:pPr lvl="1">
              <a:buFontTx/>
              <a:buChar char="-"/>
            </a:pPr>
            <a:r>
              <a:rPr lang="en-US" baseline="0" dirty="0" smtClean="0"/>
              <a:t>Try to figure out who really had the truck first (probably never will)</a:t>
            </a:r>
          </a:p>
          <a:p>
            <a:pPr lvl="1">
              <a:buFontTx/>
              <a:buChar char="-"/>
            </a:pPr>
            <a:r>
              <a:rPr lang="en-US" baseline="0" dirty="0" smtClean="0"/>
              <a:t>Take truck away (nothing changed how they feel inside or solve the problem)</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76</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Someone read child and I’ll read mother…</a:t>
            </a:r>
          </a:p>
          <a:p>
            <a:endParaRPr lang="en-US" dirty="0" smtClean="0"/>
          </a:p>
          <a:p>
            <a:r>
              <a:rPr lang="en-US" dirty="0" smtClean="0"/>
              <a:t>If parent of boy who grabbed the truck- ask what happened</a:t>
            </a:r>
            <a:r>
              <a:rPr lang="en-US" baseline="0" dirty="0" smtClean="0"/>
              <a:t> after they grabbed the truck</a:t>
            </a:r>
          </a:p>
          <a:p>
            <a:endParaRPr lang="en-US" baseline="0" dirty="0" smtClean="0"/>
          </a:p>
          <a:p>
            <a:r>
              <a:rPr lang="en-US" baseline="0" dirty="0" smtClean="0"/>
              <a:t>Praise child for thinking, not for the idea (not what he thinks but </a:t>
            </a:r>
            <a:r>
              <a:rPr lang="en-US" i="1" baseline="0" dirty="0" smtClean="0"/>
              <a:t>that</a:t>
            </a:r>
            <a:r>
              <a:rPr lang="en-US" i="0" baseline="0" dirty="0" smtClean="0"/>
              <a:t> he thinks)- next time the other child might not comply, so the child will need to formulate a new solution</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77</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Staking their Claim</a:t>
            </a:r>
          </a:p>
          <a:p>
            <a:pPr>
              <a:buFontTx/>
              <a:buChar char="-"/>
            </a:pPr>
            <a:r>
              <a:rPr lang="en-US" dirty="0" smtClean="0"/>
              <a:t>Take a few minutes</a:t>
            </a:r>
            <a:r>
              <a:rPr lang="en-US" baseline="0" dirty="0" smtClean="0"/>
              <a:t> to think about how you would handle this situation and then turn and share your reactions with someone sitting close to you.</a:t>
            </a:r>
          </a:p>
          <a:p>
            <a:pPr>
              <a:buFontTx/>
              <a:buChar char="-"/>
            </a:pPr>
            <a:r>
              <a:rPr lang="en-US" baseline="0" dirty="0" smtClean="0"/>
              <a:t>Share with the group &amp; what the outcome would be</a:t>
            </a:r>
          </a:p>
          <a:p>
            <a:pPr lvl="1">
              <a:buFontTx/>
              <a:buChar char="-"/>
            </a:pPr>
            <a:r>
              <a:rPr lang="en-US" baseline="0" dirty="0" smtClean="0"/>
              <a:t>Make a schedule of when kids can use the computer (kids add time because need to do homework)</a:t>
            </a:r>
          </a:p>
          <a:p>
            <a:pPr lvl="1">
              <a:buFontTx/>
              <a:buChar char="-"/>
            </a:pPr>
            <a:r>
              <a:rPr lang="en-US" baseline="0" dirty="0" smtClean="0"/>
              <a:t>Buy both kids a computer (don’t have money or don’t want to because kids will lock themselves in their room all night)</a:t>
            </a:r>
          </a:p>
          <a:p>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78</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Kids can work together to come to a compromise- if daughter doesn’t like at</a:t>
            </a:r>
            <a:r>
              <a:rPr lang="en-US" baseline="0" dirty="0" smtClean="0"/>
              <a:t> first, they can work together to come up with a plan</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79</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DF1D2AE-B95A-419D-BA19-1B062891CAF7}" type="slidenum">
              <a:rPr lang="en-US" smtClean="0"/>
              <a:pPr/>
              <a:t>8</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Get out of My Space</a:t>
            </a:r>
          </a:p>
          <a:p>
            <a:r>
              <a:rPr lang="en-US" dirty="0" smtClean="0"/>
              <a:t>Sometimes children feel intruded upon</a:t>
            </a:r>
            <a:r>
              <a:rPr lang="en-US" baseline="0" dirty="0" smtClean="0"/>
              <a:t> and need their own space. How can you help your child not feel intruded upon yet not see your other child upset.</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80</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I’ll be dad and someone else be Evan and Max</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81</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DF1D2AE-B95A-419D-BA19-1B062891CAF7}" type="slidenum">
              <a:rPr lang="en-US" smtClean="0"/>
              <a:pPr/>
              <a:t>82</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Evan</a:t>
            </a:r>
            <a:r>
              <a:rPr lang="en-US" baseline="0" dirty="0" smtClean="0"/>
              <a:t> learned to respect Max’s need for his own space and privacy. Evan recognized that his brother would play with him, and even invite him in his room sometimes.</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83</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84</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Defiance</a:t>
            </a:r>
          </a:p>
          <a:p>
            <a:r>
              <a:rPr lang="en-US" dirty="0" smtClean="0"/>
              <a:t>What child doesn’t listen</a:t>
            </a:r>
            <a:r>
              <a:rPr lang="en-US" baseline="0" dirty="0" smtClean="0"/>
              <a:t> to reason?</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85</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That night, he took a shower right before bed and seemed surprising enthusiastic</a:t>
            </a:r>
            <a:r>
              <a:rPr lang="en-US" baseline="0" dirty="0" smtClean="0"/>
              <a:t> about it.  If his mother had suggested thinking of a waterfall, he probably would have shrugged her off.</a:t>
            </a:r>
          </a:p>
          <a:p>
            <a:endParaRPr lang="en-US" baseline="0" dirty="0" smtClean="0"/>
          </a:p>
          <a:p>
            <a:r>
              <a:rPr lang="en-US" baseline="0" dirty="0" smtClean="0"/>
              <a:t>We don’t always have to tell our kids what to do, or even why to do it. Very often, they know. Sometimes all we have to do is encourage them to think about it. And if we ask them, they’ll tell us.</a:t>
            </a:r>
          </a:p>
        </p:txBody>
      </p:sp>
      <p:sp>
        <p:nvSpPr>
          <p:cNvPr id="4" name="Slide Number Placeholder 3"/>
          <p:cNvSpPr>
            <a:spLocks noGrp="1"/>
          </p:cNvSpPr>
          <p:nvPr>
            <p:ph type="sldNum" sz="quarter" idx="10"/>
          </p:nvPr>
        </p:nvSpPr>
        <p:spPr/>
        <p:txBody>
          <a:bodyPr/>
          <a:lstStyle/>
          <a:p>
            <a:fld id="{8DF1D2AE-B95A-419D-BA19-1B062891CAF7}" type="slidenum">
              <a:rPr lang="en-US" smtClean="0"/>
              <a:pPr/>
              <a:t>86</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Sassy Talk</a:t>
            </a:r>
          </a:p>
          <a:p>
            <a:r>
              <a:rPr lang="en-US" dirty="0" smtClean="0"/>
              <a:t>How can you use the problem-solving approach to respond to your child’s defiance, sassy tone, and annoying back talk?</a:t>
            </a:r>
          </a:p>
          <a:p>
            <a:endParaRPr lang="en-US" dirty="0" smtClean="0"/>
          </a:p>
          <a:p>
            <a:r>
              <a:rPr lang="en-US" dirty="0" smtClean="0"/>
              <a:t>By asking instead of telling our kids how we</a:t>
            </a:r>
            <a:r>
              <a:rPr lang="en-US" baseline="0" dirty="0" smtClean="0"/>
              <a:t> feel, they begin to consider how their behavior affects other people.</a:t>
            </a:r>
          </a:p>
          <a:p>
            <a:endParaRPr lang="en-US" baseline="0" dirty="0" smtClean="0"/>
          </a:p>
          <a:p>
            <a:r>
              <a:rPr lang="en-US" baseline="0" dirty="0" smtClean="0"/>
              <a:t>It will take time for your kids to change their behavior, but as we ask our kids to think of a different way to talk when they whine, make demands, or tune us out, we can ask ourselves to think of different ways to talk to our kids rather than </a:t>
            </a:r>
            <a:r>
              <a:rPr lang="en-US" baseline="0" dirty="0" err="1" smtClean="0"/>
              <a:t>momisms</a:t>
            </a:r>
            <a:r>
              <a:rPr lang="en-US" baseline="0" dirty="0" smtClean="0"/>
              <a:t> (“Wait until your father gets home,” “Don’t use that tone of voice with me,” etc.)</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87</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Dawdling</a:t>
            </a:r>
          </a:p>
          <a:p>
            <a:r>
              <a:rPr lang="en-US" dirty="0" smtClean="0"/>
              <a:t>How can you use the problem-solving</a:t>
            </a:r>
            <a:r>
              <a:rPr lang="en-US" baseline="0" dirty="0" smtClean="0"/>
              <a:t> approach when dealing with your child dawdling?</a:t>
            </a:r>
          </a:p>
          <a:p>
            <a:endParaRPr lang="en-US" baseline="0" dirty="0" smtClean="0"/>
          </a:p>
          <a:p>
            <a:r>
              <a:rPr lang="en-US" baseline="0" dirty="0" smtClean="0"/>
              <a:t>Many kids who dawdle in the morning really do worry about missing the school bus, they just haven’t realized that delaying getting dressed could be a cause. You can help guide them to this by asking questions.</a:t>
            </a:r>
          </a:p>
          <a:p>
            <a:endParaRPr lang="en-US" baseline="0" dirty="0" smtClean="0"/>
          </a:p>
          <a:p>
            <a:r>
              <a:rPr lang="en-US" baseline="0" dirty="0" smtClean="0"/>
              <a:t>Other reasons may be distractions , needing extra time, or a lack of understanding of time (5 minutes doesn’t mean anything)</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88</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Tattling</a:t>
            </a:r>
          </a:p>
          <a:p>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89</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DF1D2AE-B95A-419D-BA19-1B062891CAF7}" type="slidenum">
              <a:rPr lang="en-US" smtClean="0"/>
              <a:pPr/>
              <a:t>9</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Children who can explore what they’re doing and why will easily graduate to thinking</a:t>
            </a:r>
            <a:r>
              <a:rPr lang="en-US" baseline="0" dirty="0" smtClean="0"/>
              <a:t> about how other kids feel. From here, it’s an easy step for them to figure out how to act differently next time.</a:t>
            </a:r>
          </a:p>
          <a:p>
            <a:endParaRPr lang="en-US" baseline="0" dirty="0" smtClean="0"/>
          </a:p>
          <a:p>
            <a:r>
              <a:rPr lang="en-US" baseline="0" dirty="0" smtClean="0"/>
              <a:t>Can also ask questions as to why your child is tattling- feel like need acceptance, gain attention?</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90</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 also help child</a:t>
            </a:r>
            <a:r>
              <a:rPr lang="en-US" baseline="0" dirty="0" smtClean="0"/>
              <a:t> distinguish between tattling and protecting by asking these questions during quiet time</a:t>
            </a:r>
          </a:p>
          <a:p>
            <a:endParaRPr lang="en-US" baseline="0" dirty="0" smtClean="0"/>
          </a:p>
          <a:p>
            <a:r>
              <a:rPr lang="en-US" baseline="0" dirty="0" smtClean="0"/>
              <a:t>While you are discouraging tattling, you can help your child understand when it’s important to share information with adults- informing adults that someone is in genuine and/or immediate danger isn’t snitching, it’s being responsible</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91</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Lying</a:t>
            </a:r>
          </a:p>
          <a:p>
            <a:r>
              <a:rPr lang="en-US" dirty="0" smtClean="0"/>
              <a:t>Your child sounds sincere,</a:t>
            </a:r>
            <a:r>
              <a:rPr lang="en-US" baseline="0" dirty="0" smtClean="0"/>
              <a:t> but you know that she’s lying. What do you do?</a:t>
            </a:r>
          </a:p>
          <a:p>
            <a:endParaRPr lang="en-US" baseline="0" dirty="0" smtClean="0"/>
          </a:p>
          <a:p>
            <a:pPr>
              <a:buFontTx/>
              <a:buChar char="-"/>
            </a:pPr>
            <a:r>
              <a:rPr lang="en-US" dirty="0" smtClean="0"/>
              <a:t>Take a few minutes</a:t>
            </a:r>
            <a:r>
              <a:rPr lang="en-US" baseline="0" dirty="0" smtClean="0"/>
              <a:t> to think about how you would handle this situation and then turn and share your reactions with someone sitting close to you.</a:t>
            </a:r>
          </a:p>
          <a:p>
            <a:pPr>
              <a:buFontTx/>
              <a:buChar char="-"/>
            </a:pPr>
            <a:r>
              <a:rPr lang="en-US" baseline="0" dirty="0" smtClean="0"/>
              <a:t>Share with the group &amp; what the outcome would be</a:t>
            </a:r>
          </a:p>
          <a:p>
            <a:pPr lvl="1">
              <a:buFontTx/>
              <a:buChar char="-"/>
            </a:pPr>
            <a:r>
              <a:rPr lang="en-US" baseline="0" dirty="0" smtClean="0"/>
              <a:t>Explain virtues of telling the truth (words fall of deaf ears)</a:t>
            </a:r>
          </a:p>
          <a:p>
            <a:pPr lvl="1">
              <a:buFontTx/>
              <a:buChar char="-"/>
            </a:pPr>
            <a:r>
              <a:rPr lang="en-US" baseline="0" dirty="0" smtClean="0"/>
              <a:t>Punishing (make more dishonest)</a:t>
            </a:r>
          </a:p>
          <a:p>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92</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Help your child see the importance of honesty</a:t>
            </a:r>
          </a:p>
          <a:p>
            <a:endParaRPr lang="en-US" dirty="0" smtClean="0"/>
          </a:p>
          <a:p>
            <a:r>
              <a:rPr lang="en-US" dirty="0" smtClean="0"/>
              <a:t>Then</a:t>
            </a:r>
            <a:r>
              <a:rPr lang="en-US" baseline="0" dirty="0" smtClean="0"/>
              <a:t> shift to the end result of the accident and what they can do to help- clean up juice</a:t>
            </a:r>
          </a:p>
          <a:p>
            <a:endParaRPr lang="en-US" baseline="0" dirty="0" smtClean="0"/>
          </a:p>
          <a:p>
            <a:r>
              <a:rPr lang="en-US" baseline="0" dirty="0" smtClean="0"/>
              <a:t>Instead of focusing on “who did it” focus on “what can you do now”</a:t>
            </a:r>
          </a:p>
          <a:p>
            <a:endParaRPr lang="en-US" baseline="0" dirty="0" smtClean="0"/>
          </a:p>
          <a:p>
            <a:r>
              <a:rPr lang="en-US" baseline="0" dirty="0" smtClean="0"/>
              <a:t>Children need to feel safe before they are comfortable telling the truth- if your child fears being yelled at, she’ll be afraid to take the risk that honesty requires</a:t>
            </a:r>
            <a:endParaRPr lang="en-US" dirty="0" smtClean="0"/>
          </a:p>
        </p:txBody>
      </p:sp>
      <p:sp>
        <p:nvSpPr>
          <p:cNvPr id="4" name="Slide Number Placeholder 3"/>
          <p:cNvSpPr>
            <a:spLocks noGrp="1"/>
          </p:cNvSpPr>
          <p:nvPr>
            <p:ph type="sldNum" sz="quarter" idx="10"/>
          </p:nvPr>
        </p:nvSpPr>
        <p:spPr/>
        <p:txBody>
          <a:bodyPr/>
          <a:lstStyle/>
          <a:p>
            <a:fld id="{8DF1D2AE-B95A-419D-BA19-1B062891CAF7}" type="slidenum">
              <a:rPr lang="en-US" smtClean="0"/>
              <a:pPr/>
              <a:t>93</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94</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“He hit me!”</a:t>
            </a:r>
          </a:p>
          <a:p>
            <a:pPr>
              <a:buFontTx/>
              <a:buChar char="-"/>
            </a:pPr>
            <a:r>
              <a:rPr lang="en-US" dirty="0" smtClean="0"/>
              <a:t>Take a few minutes</a:t>
            </a:r>
            <a:r>
              <a:rPr lang="en-US" baseline="0" dirty="0" smtClean="0"/>
              <a:t> to think about how you would handle this situation and then turn and share your reactions with someone sitting close to you.</a:t>
            </a:r>
          </a:p>
          <a:p>
            <a:pPr>
              <a:buFontTx/>
              <a:buChar char="-"/>
            </a:pPr>
            <a:r>
              <a:rPr lang="en-US" baseline="0" dirty="0" smtClean="0"/>
              <a:t>Share with the group &amp; what the outcome would be</a:t>
            </a:r>
          </a:p>
          <a:p>
            <a:pPr lvl="1">
              <a:buFontTx/>
              <a:buChar char="-"/>
            </a:pPr>
            <a:r>
              <a:rPr lang="en-US" baseline="0" dirty="0" smtClean="0"/>
              <a:t>Tell child to hit him back</a:t>
            </a:r>
          </a:p>
          <a:p>
            <a:pPr lvl="1">
              <a:buFontTx/>
              <a:buChar char="-"/>
            </a:pPr>
            <a:r>
              <a:rPr lang="en-US" baseline="0" dirty="0" smtClean="0"/>
              <a:t>Tell child to tell the teacher</a:t>
            </a:r>
          </a:p>
          <a:p>
            <a:pPr lvl="1">
              <a:buFontTx/>
              <a:buChar char="-"/>
            </a:pPr>
            <a:endParaRPr lang="en-US" baseline="0" dirty="0" smtClean="0"/>
          </a:p>
          <a:p>
            <a:pPr>
              <a:buFontTx/>
              <a:buChar char="-"/>
            </a:pPr>
            <a:r>
              <a:rPr lang="en-US" dirty="0" smtClean="0"/>
              <a:t>All of these approaches the parent does the</a:t>
            </a:r>
            <a:r>
              <a:rPr lang="en-US" baseline="0" dirty="0" smtClean="0"/>
              <a:t> thinking, not the child</a:t>
            </a:r>
          </a:p>
          <a:p>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95</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Someone be Kevin and I’ll be mother</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96</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mother helped her son think. She rewarded him for the way he thought about his problem rather than the specific solution. The more he practices problem-solving skills, the more likely it is he will use them the next time he comes up against a difficult situation.</a:t>
            </a:r>
          </a:p>
          <a:p>
            <a:endParaRPr lang="en-US" baseline="0" dirty="0" smtClean="0"/>
          </a:p>
          <a:p>
            <a:r>
              <a:rPr lang="en-US" baseline="0" dirty="0" smtClean="0"/>
              <a:t>In addition, he is playing attention to his feelings and the other boy’s feelings as well. He is fostering empathy, a quality that will help him develop good relationships in the future- he will treat people well because he wants to, not because he fears punishment</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97</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Hurting Others</a:t>
            </a:r>
          </a:p>
          <a:p>
            <a:pPr>
              <a:buFontTx/>
              <a:buChar char="-"/>
            </a:pPr>
            <a:r>
              <a:rPr lang="en-US" dirty="0" smtClean="0"/>
              <a:t>Take a few minutes</a:t>
            </a:r>
            <a:r>
              <a:rPr lang="en-US" baseline="0" dirty="0" smtClean="0"/>
              <a:t> to think about how you would handle this situation and then turn and share your reactions with someone sitting close to you.</a:t>
            </a:r>
          </a:p>
          <a:p>
            <a:pPr>
              <a:buFontTx/>
              <a:buChar char="-"/>
            </a:pPr>
            <a:r>
              <a:rPr lang="en-US" baseline="0" dirty="0" smtClean="0"/>
              <a:t>Share with the group &amp; what the outcome would be</a:t>
            </a:r>
          </a:p>
          <a:p>
            <a:pPr lvl="1">
              <a:buFontTx/>
              <a:buChar char="-"/>
            </a:pPr>
            <a:r>
              <a:rPr lang="en-US" baseline="0" dirty="0" smtClean="0"/>
              <a:t>Send child room</a:t>
            </a:r>
          </a:p>
          <a:p>
            <a:pPr lvl="1">
              <a:buFontTx/>
              <a:buChar char="-"/>
            </a:pPr>
            <a:r>
              <a:rPr lang="en-US" baseline="0" dirty="0" smtClean="0"/>
              <a:t>Spank child</a:t>
            </a:r>
          </a:p>
          <a:p>
            <a:pPr lvl="1">
              <a:buFontTx/>
              <a:buChar char="-"/>
            </a:pPr>
            <a:r>
              <a:rPr lang="en-US" baseline="0" dirty="0" smtClean="0"/>
              <a:t>Explain that she hurt her father</a:t>
            </a:r>
          </a:p>
          <a:p>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98</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Helping your child learn to redirect aggression is important</a:t>
            </a:r>
            <a:r>
              <a:rPr lang="en-US" baseline="0" dirty="0" smtClean="0"/>
              <a:t> and the sooner he learns, the better. Research shows that aggression doesn’t go away on it’s own.</a:t>
            </a:r>
          </a:p>
          <a:p>
            <a:endParaRPr lang="en-US" baseline="0" dirty="0" smtClean="0"/>
          </a:p>
          <a:p>
            <a:r>
              <a:rPr lang="en-US" baseline="0" dirty="0" smtClean="0"/>
              <a:t>Instead of explaining, yelling, punishing, or walking away…</a:t>
            </a:r>
            <a:endParaRPr lang="en-US" dirty="0"/>
          </a:p>
        </p:txBody>
      </p:sp>
      <p:sp>
        <p:nvSpPr>
          <p:cNvPr id="4" name="Slide Number Placeholder 3"/>
          <p:cNvSpPr>
            <a:spLocks noGrp="1"/>
          </p:cNvSpPr>
          <p:nvPr>
            <p:ph type="sldNum" sz="quarter" idx="10"/>
          </p:nvPr>
        </p:nvSpPr>
        <p:spPr/>
        <p:txBody>
          <a:bodyPr/>
          <a:lstStyle/>
          <a:p>
            <a:fld id="{8DF1D2AE-B95A-419D-BA19-1B062891CAF7}" type="slidenum">
              <a:rPr lang="en-US" smtClean="0"/>
              <a:pPr/>
              <a:t>99</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764291B-C07F-4A97-B027-43C5006D6F35}" type="datetimeFigureOut">
              <a:rPr lang="en-US" smtClean="0"/>
              <a:pPr/>
              <a:t>9/9/2013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4F2ADA5F-C3FD-495A-BEAB-20BE315097D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764291B-C07F-4A97-B027-43C5006D6F35}" type="datetimeFigureOut">
              <a:rPr lang="en-US" smtClean="0"/>
              <a:pPr/>
              <a:t>9/9/2013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F2ADA5F-C3FD-495A-BEAB-20BE315097D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764291B-C07F-4A97-B027-43C5006D6F35}" type="datetimeFigureOut">
              <a:rPr lang="en-US" smtClean="0"/>
              <a:pPr/>
              <a:t>9/9/2013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F2ADA5F-C3FD-495A-BEAB-20BE315097D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764291B-C07F-4A97-B027-43C5006D6F35}" type="datetimeFigureOut">
              <a:rPr lang="en-US" smtClean="0"/>
              <a:pPr/>
              <a:t>9/9/2013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F2ADA5F-C3FD-495A-BEAB-20BE315097D2}"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764291B-C07F-4A97-B027-43C5006D6F35}" type="datetimeFigureOut">
              <a:rPr lang="en-US" smtClean="0"/>
              <a:pPr/>
              <a:t>9/9/2013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F2ADA5F-C3FD-495A-BEAB-20BE315097D2}"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764291B-C07F-4A97-B027-43C5006D6F35}" type="datetimeFigureOut">
              <a:rPr lang="en-US" smtClean="0"/>
              <a:pPr/>
              <a:t>9/9/2013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F2ADA5F-C3FD-495A-BEAB-20BE315097D2}"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764291B-C07F-4A97-B027-43C5006D6F35}" type="datetimeFigureOut">
              <a:rPr lang="en-US" smtClean="0"/>
              <a:pPr/>
              <a:t>9/9/2013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4F2ADA5F-C3FD-495A-BEAB-20BE315097D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D764291B-C07F-4A97-B027-43C5006D6F35}" type="datetimeFigureOut">
              <a:rPr lang="en-US" smtClean="0"/>
              <a:pPr/>
              <a:t>9/9/2013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F2ADA5F-C3FD-495A-BEAB-20BE315097D2}"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764291B-C07F-4A97-B027-43C5006D6F35}" type="datetimeFigureOut">
              <a:rPr lang="en-US" smtClean="0"/>
              <a:pPr/>
              <a:t>9/9/2013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4F2ADA5F-C3FD-495A-BEAB-20BE315097D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D764291B-C07F-4A97-B027-43C5006D6F35}" type="datetimeFigureOut">
              <a:rPr lang="en-US" smtClean="0"/>
              <a:pPr/>
              <a:t>9/9/2013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F2ADA5F-C3FD-495A-BEAB-20BE315097D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D764291B-C07F-4A97-B027-43C5006D6F35}" type="datetimeFigureOut">
              <a:rPr lang="en-US" smtClean="0"/>
              <a:pPr/>
              <a:t>9/9/2013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4F2ADA5F-C3FD-495A-BEAB-20BE315097D2}"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764291B-C07F-4A97-B027-43C5006D6F35}" type="datetimeFigureOut">
              <a:rPr lang="en-US" smtClean="0"/>
              <a:pPr/>
              <a:t>9/9/2013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F2ADA5F-C3FD-495A-BEAB-20BE315097D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2762251"/>
          </a:xfrm>
        </p:spPr>
        <p:txBody>
          <a:bodyPr>
            <a:normAutofit fontScale="90000"/>
          </a:bodyPr>
          <a:lstStyle/>
          <a:p>
            <a:r>
              <a:rPr lang="en-US" sz="8200" dirty="0" smtClean="0"/>
              <a:t>Thinking Parent, Thinking Child</a:t>
            </a:r>
            <a:r>
              <a:rPr lang="en-US" dirty="0" smtClean="0"/>
              <a:t/>
            </a:r>
            <a:br>
              <a:rPr lang="en-US" dirty="0" smtClean="0"/>
            </a:br>
            <a:r>
              <a:rPr lang="en-US" sz="3100" dirty="0" smtClean="0"/>
              <a:t>Based on the book written by Myrna </a:t>
            </a:r>
            <a:r>
              <a:rPr lang="en-US" sz="3100" dirty="0" err="1" smtClean="0"/>
              <a:t>Shure</a:t>
            </a:r>
            <a:endParaRPr lang="en-US" sz="3100" dirty="0"/>
          </a:p>
        </p:txBody>
      </p:sp>
      <p:sp>
        <p:nvSpPr>
          <p:cNvPr id="3" name="Subtitle 2"/>
          <p:cNvSpPr>
            <a:spLocks noGrp="1"/>
          </p:cNvSpPr>
          <p:nvPr>
            <p:ph type="subTitle" idx="1"/>
          </p:nvPr>
        </p:nvSpPr>
        <p:spPr>
          <a:xfrm>
            <a:off x="1371600" y="4267200"/>
            <a:ext cx="6400800" cy="1371600"/>
          </a:xfrm>
        </p:spPr>
        <p:txBody>
          <a:bodyPr>
            <a:normAutofit/>
          </a:bodyPr>
          <a:lstStyle/>
          <a:p>
            <a:pPr>
              <a:spcBef>
                <a:spcPts val="0"/>
              </a:spcBef>
            </a:pPr>
            <a:r>
              <a:rPr lang="en-US" sz="2800" dirty="0" smtClean="0"/>
              <a:t>Christina Marco, </a:t>
            </a:r>
            <a:r>
              <a:rPr lang="en-US" sz="2800" dirty="0" err="1" smtClean="0"/>
              <a:t>Ed.S</a:t>
            </a:r>
            <a:r>
              <a:rPr lang="en-US" sz="2800" dirty="0" smtClean="0"/>
              <a:t>., NCSP</a:t>
            </a:r>
          </a:p>
          <a:p>
            <a:pPr>
              <a:spcBef>
                <a:spcPts val="0"/>
              </a:spcBef>
            </a:pPr>
            <a:r>
              <a:rPr lang="en-US" sz="2800" i="1" dirty="0" smtClean="0"/>
              <a:t>Muhlenberg School District</a:t>
            </a:r>
            <a:endParaRPr lang="en-US" sz="2800"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381000"/>
            <a:ext cx="7772400" cy="4571999"/>
          </a:xfrm>
        </p:spPr>
        <p:txBody>
          <a:bodyPr>
            <a:normAutofit fontScale="90000"/>
          </a:bodyPr>
          <a:lstStyle/>
          <a:p>
            <a:r>
              <a:rPr lang="en-US" dirty="0" smtClean="0"/>
              <a:t>You are in a grocery store and your child spots a cereal he would like. You say no because it has too much sugar. Your child starts screaming, crying, and flailing his arms.</a:t>
            </a:r>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Hurting Others</a:t>
            </a:r>
          </a:p>
          <a:p>
            <a:r>
              <a:rPr lang="en-US" dirty="0" smtClean="0"/>
              <a:t>Teasing</a:t>
            </a:r>
          </a:p>
          <a:p>
            <a:r>
              <a:rPr lang="en-US" dirty="0" smtClean="0"/>
              <a:t>Betraying Secrets</a:t>
            </a:r>
          </a:p>
          <a:p>
            <a:r>
              <a:rPr lang="en-US" dirty="0" smtClean="0"/>
              <a:t>Exclusion</a:t>
            </a:r>
            <a:endParaRPr lang="en-US" dirty="0"/>
          </a:p>
        </p:txBody>
      </p:sp>
      <p:sp>
        <p:nvSpPr>
          <p:cNvPr id="3" name="Title 2"/>
          <p:cNvSpPr>
            <a:spLocks noGrp="1"/>
          </p:cNvSpPr>
          <p:nvPr>
            <p:ph type="title"/>
          </p:nvPr>
        </p:nvSpPr>
        <p:spPr/>
        <p:txBody>
          <a:bodyPr/>
          <a:lstStyle/>
          <a:p>
            <a:r>
              <a:rPr lang="en-US" dirty="0" smtClean="0"/>
              <a:t>Emotional Aggression</a:t>
            </a:r>
            <a:endParaRPr lang="en-US" dirty="0"/>
          </a:p>
        </p:txBody>
      </p:sp>
      <p:pic>
        <p:nvPicPr>
          <p:cNvPr id="11266" name="Picture 2" descr="C:\Documents and Settings\Muhlenberg SD\Local Settings\Temporary Internet Files\Content.IE5\8FF32OHP\MCj04380160000[1].wmf"/>
          <p:cNvPicPr>
            <a:picLocks noChangeAspect="1" noChangeArrowheads="1"/>
          </p:cNvPicPr>
          <p:nvPr/>
        </p:nvPicPr>
        <p:blipFill>
          <a:blip r:embed="rId3"/>
          <a:srcRect/>
          <a:stretch>
            <a:fillRect/>
          </a:stretch>
        </p:blipFill>
        <p:spPr bwMode="auto">
          <a:xfrm>
            <a:off x="5486400" y="3200400"/>
            <a:ext cx="1627613" cy="2511425"/>
          </a:xfrm>
          <a:prstGeom prst="rect">
            <a:avLst/>
          </a:prstGeom>
          <a:noFill/>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457200"/>
            <a:ext cx="7772400" cy="4419599"/>
          </a:xfrm>
        </p:spPr>
        <p:txBody>
          <a:bodyPr>
            <a:noAutofit/>
          </a:bodyPr>
          <a:lstStyle/>
          <a:p>
            <a:r>
              <a:rPr lang="en-US" sz="3600" dirty="0" smtClean="0"/>
              <a:t>Tammy and Rachel were playing together. When Tammy didn’t want to “be the baby,” Rachel said she wouldn’t be her friend. When Tammy still wouldn’t “be the baby,” Rachel told the other children not to let Tammy play with them at the doll house.</a:t>
            </a:r>
            <a:endParaRPr lang="en-US" sz="3600"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dirty="0" smtClean="0">
                <a:solidFill>
                  <a:schemeClr val="accent1"/>
                </a:solidFill>
              </a:rPr>
              <a:t>Mom</a:t>
            </a:r>
            <a:r>
              <a:rPr lang="en-US" dirty="0" smtClean="0"/>
              <a:t>: Rachel, did Tammy do something in school today that made you feel angry?</a:t>
            </a:r>
          </a:p>
          <a:p>
            <a:pPr>
              <a:buNone/>
            </a:pPr>
            <a:r>
              <a:rPr lang="en-US" dirty="0" smtClean="0">
                <a:solidFill>
                  <a:schemeClr val="accent1"/>
                </a:solidFill>
              </a:rPr>
              <a:t>Rachel</a:t>
            </a:r>
            <a:r>
              <a:rPr lang="en-US" dirty="0" smtClean="0"/>
              <a:t>: I told her to “be the baby and I’ll be the mommy” and she didn’t want to play with me.</a:t>
            </a:r>
          </a:p>
          <a:p>
            <a:pPr>
              <a:buNone/>
            </a:pPr>
            <a:r>
              <a:rPr lang="en-US" dirty="0" smtClean="0">
                <a:solidFill>
                  <a:schemeClr val="accent1"/>
                </a:solidFill>
              </a:rPr>
              <a:t>Mom</a:t>
            </a:r>
            <a:r>
              <a:rPr lang="en-US" dirty="0" smtClean="0"/>
              <a:t>: And how did you feel about that?</a:t>
            </a:r>
          </a:p>
          <a:p>
            <a:pPr>
              <a:buNone/>
            </a:pPr>
            <a:r>
              <a:rPr lang="en-US" dirty="0" smtClean="0">
                <a:solidFill>
                  <a:schemeClr val="accent1"/>
                </a:solidFill>
              </a:rPr>
              <a:t>Rachel</a:t>
            </a:r>
            <a:r>
              <a:rPr lang="en-US" dirty="0" smtClean="0"/>
              <a:t>: Mad.</a:t>
            </a:r>
          </a:p>
          <a:p>
            <a:pPr>
              <a:buNone/>
            </a:pPr>
            <a:r>
              <a:rPr lang="en-US" dirty="0" smtClean="0">
                <a:solidFill>
                  <a:schemeClr val="accent1"/>
                </a:solidFill>
              </a:rPr>
              <a:t>Mom</a:t>
            </a:r>
            <a:r>
              <a:rPr lang="en-US" dirty="0" smtClean="0"/>
              <a:t>: What else did she say?</a:t>
            </a:r>
          </a:p>
          <a:p>
            <a:pPr>
              <a:buNone/>
            </a:pPr>
            <a:r>
              <a:rPr lang="en-US" dirty="0" smtClean="0">
                <a:solidFill>
                  <a:schemeClr val="accent1"/>
                </a:solidFill>
              </a:rPr>
              <a:t>Rachel</a:t>
            </a:r>
            <a:r>
              <a:rPr lang="en-US" dirty="0" smtClean="0"/>
              <a:t>: I’m not a baby.</a:t>
            </a:r>
          </a:p>
          <a:p>
            <a:pPr>
              <a:buNone/>
            </a:pPr>
            <a:r>
              <a:rPr lang="en-US" dirty="0" smtClean="0">
                <a:solidFill>
                  <a:schemeClr val="accent1"/>
                </a:solidFill>
              </a:rPr>
              <a:t>Mom</a:t>
            </a:r>
            <a:r>
              <a:rPr lang="en-US" dirty="0" smtClean="0"/>
              <a:t>: Do you think she didn’t want to play with you, or that she didn’t want to be the baby?</a:t>
            </a:r>
          </a:p>
          <a:p>
            <a:pPr>
              <a:buNone/>
            </a:pPr>
            <a:endParaRPr lang="en-US" dirty="0"/>
          </a:p>
        </p:txBody>
      </p:sp>
      <p:sp>
        <p:nvSpPr>
          <p:cNvPr id="3" name="Title 2"/>
          <p:cNvSpPr>
            <a:spLocks noGrp="1"/>
          </p:cNvSpPr>
          <p:nvPr>
            <p:ph type="title"/>
          </p:nvPr>
        </p:nvSpPr>
        <p:spPr/>
        <p:txBody>
          <a:bodyPr/>
          <a:lstStyle/>
          <a:p>
            <a:r>
              <a:rPr lang="en-US" dirty="0" smtClean="0"/>
              <a:t>Problem-Solving Approach</a:t>
            </a:r>
            <a:endParaRPr 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550091"/>
          </a:xfrm>
        </p:spPr>
        <p:txBody>
          <a:bodyPr>
            <a:normAutofit/>
          </a:bodyPr>
          <a:lstStyle/>
          <a:p>
            <a:pPr>
              <a:buNone/>
            </a:pPr>
            <a:r>
              <a:rPr lang="en-US" dirty="0" smtClean="0">
                <a:solidFill>
                  <a:schemeClr val="accent1"/>
                </a:solidFill>
              </a:rPr>
              <a:t>Rachel</a:t>
            </a:r>
            <a:r>
              <a:rPr lang="en-US" dirty="0" smtClean="0"/>
              <a:t>: I don’t know.</a:t>
            </a:r>
          </a:p>
          <a:p>
            <a:pPr>
              <a:buNone/>
            </a:pPr>
            <a:r>
              <a:rPr lang="en-US" dirty="0" smtClean="0">
                <a:solidFill>
                  <a:schemeClr val="accent1"/>
                </a:solidFill>
              </a:rPr>
              <a:t>Mom</a:t>
            </a:r>
            <a:r>
              <a:rPr lang="en-US" dirty="0" smtClean="0"/>
              <a:t>: You were so angry, you really wanted to hurt her. What did you do next?</a:t>
            </a:r>
          </a:p>
          <a:p>
            <a:pPr>
              <a:buNone/>
            </a:pPr>
            <a:r>
              <a:rPr lang="en-US" dirty="0" smtClean="0">
                <a:solidFill>
                  <a:schemeClr val="accent1"/>
                </a:solidFill>
              </a:rPr>
              <a:t>Rachel</a:t>
            </a:r>
            <a:r>
              <a:rPr lang="en-US" dirty="0" smtClean="0"/>
              <a:t>: I don’t know.</a:t>
            </a:r>
          </a:p>
          <a:p>
            <a:pPr>
              <a:buNone/>
            </a:pPr>
            <a:r>
              <a:rPr lang="en-US" dirty="0" smtClean="0">
                <a:solidFill>
                  <a:schemeClr val="accent1"/>
                </a:solidFill>
              </a:rPr>
              <a:t>Mom</a:t>
            </a:r>
            <a:r>
              <a:rPr lang="en-US" dirty="0" smtClean="0"/>
              <a:t>: (Helping her remember in a non-threatening tone of voice) What did you say to the kids in the dollhouse?</a:t>
            </a:r>
          </a:p>
          <a:p>
            <a:pPr>
              <a:buNone/>
            </a:pPr>
            <a:r>
              <a:rPr lang="en-US" dirty="0" smtClean="0">
                <a:solidFill>
                  <a:schemeClr val="accent1"/>
                </a:solidFill>
              </a:rPr>
              <a:t>Rachel</a:t>
            </a:r>
            <a:r>
              <a:rPr lang="en-US" dirty="0" smtClean="0"/>
              <a:t>: I told them not to let her in.</a:t>
            </a:r>
          </a:p>
          <a:p>
            <a:pPr>
              <a:buNone/>
            </a:pPr>
            <a:r>
              <a:rPr lang="en-US" dirty="0" smtClean="0">
                <a:solidFill>
                  <a:schemeClr val="accent1"/>
                </a:solidFill>
              </a:rPr>
              <a:t>Mom</a:t>
            </a:r>
            <a:r>
              <a:rPr lang="en-US" dirty="0" smtClean="0"/>
              <a:t>: How do you think Tammy felt then?</a:t>
            </a:r>
          </a:p>
          <a:p>
            <a:pPr>
              <a:buNone/>
            </a:pPr>
            <a:r>
              <a:rPr lang="en-US" dirty="0" smtClean="0">
                <a:solidFill>
                  <a:schemeClr val="accent1"/>
                </a:solidFill>
              </a:rPr>
              <a:t>Rachel</a:t>
            </a:r>
            <a:r>
              <a:rPr lang="en-US" dirty="0" smtClean="0"/>
              <a:t>: Mad.</a:t>
            </a:r>
          </a:p>
          <a:p>
            <a:pPr>
              <a:buNone/>
            </a:pPr>
            <a:r>
              <a:rPr lang="en-US" dirty="0" smtClean="0">
                <a:solidFill>
                  <a:schemeClr val="accent1"/>
                </a:solidFill>
              </a:rPr>
              <a:t>Mom</a:t>
            </a:r>
            <a:r>
              <a:rPr lang="en-US" dirty="0" smtClean="0"/>
              <a:t>: Did you really want to hurt her so much?</a:t>
            </a:r>
          </a:p>
          <a:p>
            <a:pPr>
              <a:buNone/>
            </a:pPr>
            <a:endParaRPr lang="en-US" dirty="0" smtClean="0"/>
          </a:p>
          <a:p>
            <a:pPr>
              <a:buNone/>
            </a:pPr>
            <a:endParaRPr lang="en-U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550091"/>
          </a:xfrm>
        </p:spPr>
        <p:txBody>
          <a:bodyPr>
            <a:normAutofit lnSpcReduction="10000"/>
          </a:bodyPr>
          <a:lstStyle/>
          <a:p>
            <a:pPr>
              <a:buNone/>
            </a:pPr>
            <a:r>
              <a:rPr lang="en-US" dirty="0" smtClean="0">
                <a:solidFill>
                  <a:schemeClr val="accent1"/>
                </a:solidFill>
              </a:rPr>
              <a:t>Rachel</a:t>
            </a:r>
            <a:r>
              <a:rPr lang="en-US" dirty="0" smtClean="0"/>
              <a:t>: Yes!</a:t>
            </a:r>
          </a:p>
          <a:p>
            <a:pPr>
              <a:buNone/>
            </a:pPr>
            <a:r>
              <a:rPr lang="en-US" dirty="0" smtClean="0">
                <a:solidFill>
                  <a:schemeClr val="accent1"/>
                </a:solidFill>
              </a:rPr>
              <a:t>Mom</a:t>
            </a:r>
            <a:r>
              <a:rPr lang="en-US" dirty="0" smtClean="0"/>
              <a:t>: (Recognizing that her anger may have been in the heat of the moment) What might happen if you hurt your friends like that?</a:t>
            </a:r>
          </a:p>
          <a:p>
            <a:pPr>
              <a:buNone/>
            </a:pPr>
            <a:r>
              <a:rPr lang="en-US" dirty="0" smtClean="0">
                <a:solidFill>
                  <a:schemeClr val="accent1"/>
                </a:solidFill>
              </a:rPr>
              <a:t>Rachel</a:t>
            </a:r>
            <a:r>
              <a:rPr lang="en-US" dirty="0" smtClean="0"/>
              <a:t>: They won’t play with me.</a:t>
            </a:r>
          </a:p>
          <a:p>
            <a:pPr>
              <a:buNone/>
            </a:pPr>
            <a:r>
              <a:rPr lang="en-US" dirty="0" smtClean="0">
                <a:solidFill>
                  <a:schemeClr val="accent1"/>
                </a:solidFill>
              </a:rPr>
              <a:t>Mom</a:t>
            </a:r>
            <a:r>
              <a:rPr lang="en-US" dirty="0" smtClean="0"/>
              <a:t>: Do you really want that to happen?</a:t>
            </a:r>
          </a:p>
          <a:p>
            <a:pPr>
              <a:buNone/>
            </a:pPr>
            <a:r>
              <a:rPr lang="en-US" dirty="0" smtClean="0">
                <a:solidFill>
                  <a:schemeClr val="accent1"/>
                </a:solidFill>
              </a:rPr>
              <a:t>Rachel</a:t>
            </a:r>
            <a:r>
              <a:rPr lang="en-US" dirty="0" smtClean="0"/>
              <a:t>: No.</a:t>
            </a:r>
          </a:p>
          <a:p>
            <a:pPr>
              <a:buNone/>
            </a:pPr>
            <a:r>
              <a:rPr lang="en-US" dirty="0" smtClean="0">
                <a:solidFill>
                  <a:schemeClr val="accent1"/>
                </a:solidFill>
              </a:rPr>
              <a:t>Mom</a:t>
            </a:r>
            <a:r>
              <a:rPr lang="en-US" dirty="0" smtClean="0"/>
              <a:t>: If Tammy didn’t want to be the baby, how could you find out what she did want to do?</a:t>
            </a:r>
          </a:p>
          <a:p>
            <a:pPr>
              <a:buNone/>
            </a:pPr>
            <a:r>
              <a:rPr lang="en-US" dirty="0" smtClean="0">
                <a:solidFill>
                  <a:schemeClr val="accent1"/>
                </a:solidFill>
              </a:rPr>
              <a:t>Rachel</a:t>
            </a:r>
            <a:r>
              <a:rPr lang="en-US" dirty="0" smtClean="0"/>
              <a:t>: I could ask her.</a:t>
            </a:r>
          </a:p>
          <a:p>
            <a:pPr>
              <a:buNone/>
            </a:pPr>
            <a:r>
              <a:rPr lang="en-US" dirty="0" smtClean="0">
                <a:solidFill>
                  <a:schemeClr val="accent1"/>
                </a:solidFill>
              </a:rPr>
              <a:t>Mom</a:t>
            </a:r>
            <a:r>
              <a:rPr lang="en-US" dirty="0" smtClean="0"/>
              <a:t>: Good thinking. You’re a good problem solver.</a:t>
            </a:r>
          </a:p>
          <a:p>
            <a:pPr>
              <a:buNone/>
            </a:pPr>
            <a:endParaRPr lang="en-US" dirty="0" smtClean="0"/>
          </a:p>
          <a:p>
            <a:pPr>
              <a:buNone/>
            </a:pPr>
            <a:endParaRPr 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457200"/>
            <a:ext cx="7772400" cy="4343399"/>
          </a:xfrm>
        </p:spPr>
        <p:txBody>
          <a:bodyPr>
            <a:noAutofit/>
          </a:bodyPr>
          <a:lstStyle/>
          <a:p>
            <a:r>
              <a:rPr lang="en-US" sz="3400" dirty="0" smtClean="0"/>
              <a:t>Terry was whining because Peter always calls him names. Terry’s dad tells him to ignore Peter, walk away, or tell the teacher. Terry tries this, but still feels sad and frustrated. He’s afraid to tell the teacher because the other kids will find out and try to get revenge.</a:t>
            </a:r>
            <a:endParaRPr lang="en-US" sz="3400"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“Why do you think Peter needs to pick on you?”</a:t>
            </a:r>
          </a:p>
          <a:p>
            <a:r>
              <a:rPr lang="en-US" dirty="0" smtClean="0"/>
              <a:t>“Is there another reason?”</a:t>
            </a:r>
          </a:p>
          <a:p>
            <a:r>
              <a:rPr lang="en-US" dirty="0" smtClean="0"/>
              <a:t>“How do you think he might be feeling inside?”</a:t>
            </a:r>
          </a:p>
          <a:p>
            <a:r>
              <a:rPr lang="en-US" dirty="0" smtClean="0"/>
              <a:t>“How do you feel when someone teases you?”</a:t>
            </a:r>
          </a:p>
          <a:p>
            <a:r>
              <a:rPr lang="en-US" dirty="0" smtClean="0"/>
              <a:t>“What can you do or say when someone does that?”</a:t>
            </a:r>
            <a:endParaRPr lang="en-US" dirty="0"/>
          </a:p>
        </p:txBody>
      </p:sp>
      <p:sp>
        <p:nvSpPr>
          <p:cNvPr id="3" name="Title 2"/>
          <p:cNvSpPr>
            <a:spLocks noGrp="1"/>
          </p:cNvSpPr>
          <p:nvPr>
            <p:ph type="title"/>
          </p:nvPr>
        </p:nvSpPr>
        <p:spPr/>
        <p:txBody>
          <a:bodyPr/>
          <a:lstStyle/>
          <a:p>
            <a:r>
              <a:rPr lang="en-US" dirty="0" smtClean="0"/>
              <a:t>Things to ask…</a:t>
            </a:r>
            <a:endParaRPr lang="en-US"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457200"/>
            <a:ext cx="7772400" cy="4419599"/>
          </a:xfrm>
        </p:spPr>
        <p:txBody>
          <a:bodyPr/>
          <a:lstStyle/>
          <a:p>
            <a:r>
              <a:rPr lang="en-US" dirty="0" smtClean="0"/>
              <a:t>Your ten year old, Cara, felt hurt because her friend told another girl that Cara had a crush on an older boy at school.  </a:t>
            </a:r>
            <a:endParaRPr lang="en-U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a:buNone/>
            </a:pPr>
            <a:r>
              <a:rPr lang="en-US" dirty="0" smtClean="0">
                <a:solidFill>
                  <a:schemeClr val="accent1"/>
                </a:solidFill>
              </a:rPr>
              <a:t>Mom</a:t>
            </a:r>
            <a:r>
              <a:rPr lang="en-US" dirty="0" smtClean="0"/>
              <a:t>: How did you feel when Sue told your secret to someone else?</a:t>
            </a:r>
          </a:p>
          <a:p>
            <a:pPr>
              <a:buNone/>
            </a:pPr>
            <a:r>
              <a:rPr lang="en-US" dirty="0" smtClean="0">
                <a:solidFill>
                  <a:schemeClr val="accent1"/>
                </a:solidFill>
              </a:rPr>
              <a:t>Cara</a:t>
            </a:r>
            <a:r>
              <a:rPr lang="en-US" dirty="0" smtClean="0"/>
              <a:t>: Mad- and disappointed.</a:t>
            </a:r>
          </a:p>
          <a:p>
            <a:pPr>
              <a:buNone/>
            </a:pPr>
            <a:r>
              <a:rPr lang="en-US" dirty="0" smtClean="0">
                <a:solidFill>
                  <a:schemeClr val="accent1"/>
                </a:solidFill>
              </a:rPr>
              <a:t>Mom</a:t>
            </a:r>
            <a:r>
              <a:rPr lang="en-US" dirty="0" smtClean="0"/>
              <a:t>: Can you think of why she might have done that?</a:t>
            </a:r>
          </a:p>
          <a:p>
            <a:pPr>
              <a:buNone/>
            </a:pPr>
            <a:r>
              <a:rPr lang="en-US" dirty="0" smtClean="0">
                <a:solidFill>
                  <a:schemeClr val="accent1"/>
                </a:solidFill>
              </a:rPr>
              <a:t>Cara</a:t>
            </a:r>
            <a:r>
              <a:rPr lang="en-US" dirty="0" smtClean="0"/>
              <a:t>: I don’t know.</a:t>
            </a:r>
          </a:p>
          <a:p>
            <a:pPr>
              <a:buNone/>
            </a:pPr>
            <a:r>
              <a:rPr lang="en-US" dirty="0" smtClean="0">
                <a:solidFill>
                  <a:schemeClr val="accent1"/>
                </a:solidFill>
              </a:rPr>
              <a:t>Mom</a:t>
            </a:r>
            <a:r>
              <a:rPr lang="en-US" dirty="0" smtClean="0"/>
              <a:t>: See if you can think of three reasons why Sue might have made you feel mad and very disappointed.</a:t>
            </a:r>
          </a:p>
          <a:p>
            <a:pPr>
              <a:buNone/>
            </a:pPr>
            <a:r>
              <a:rPr lang="en-US" dirty="0" smtClean="0">
                <a:solidFill>
                  <a:schemeClr val="accent1"/>
                </a:solidFill>
              </a:rPr>
              <a:t>Cara</a:t>
            </a:r>
            <a:r>
              <a:rPr lang="en-US" dirty="0" smtClean="0"/>
              <a:t>: Maybe she was mad at me for something. Maybe she doesn’t like me anymore. Maybe she got in trouble and was taking it out on me.</a:t>
            </a:r>
          </a:p>
          <a:p>
            <a:pPr>
              <a:buNone/>
            </a:pPr>
            <a:r>
              <a:rPr lang="en-US" dirty="0" smtClean="0">
                <a:solidFill>
                  <a:schemeClr val="accent1"/>
                </a:solidFill>
              </a:rPr>
              <a:t>Mom</a:t>
            </a:r>
            <a:r>
              <a:rPr lang="en-US" dirty="0" smtClean="0"/>
              <a:t>: Good thinking. Can you think of something to do or say to let Sue know how you feel?</a:t>
            </a:r>
          </a:p>
          <a:p>
            <a:pPr>
              <a:buNone/>
            </a:pPr>
            <a:endParaRPr lang="en-US" dirty="0" smtClean="0"/>
          </a:p>
        </p:txBody>
      </p:sp>
      <p:sp>
        <p:nvSpPr>
          <p:cNvPr id="3" name="Title 2"/>
          <p:cNvSpPr>
            <a:spLocks noGrp="1"/>
          </p:cNvSpPr>
          <p:nvPr>
            <p:ph type="title"/>
          </p:nvPr>
        </p:nvSpPr>
        <p:spPr/>
        <p:txBody>
          <a:bodyPr/>
          <a:lstStyle/>
          <a:p>
            <a:r>
              <a:rPr lang="en-US" dirty="0" smtClean="0"/>
              <a:t>Problem-Solving Approach</a:t>
            </a:r>
            <a:endParaRPr lang="en-US"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Ask how your child feels</a:t>
            </a:r>
          </a:p>
          <a:p>
            <a:endParaRPr lang="en-US" dirty="0" smtClean="0"/>
          </a:p>
          <a:p>
            <a:r>
              <a:rPr lang="en-US" dirty="0" smtClean="0"/>
              <a:t>Ask what your child can do about it</a:t>
            </a:r>
          </a:p>
          <a:p>
            <a:endParaRPr lang="en-US" dirty="0" smtClean="0"/>
          </a:p>
          <a:p>
            <a:endParaRPr lang="en-US" dirty="0" smtClean="0"/>
          </a:p>
          <a:p>
            <a:endParaRPr lang="en-US" dirty="0" smtClean="0"/>
          </a:p>
          <a:p>
            <a:pPr>
              <a:buNone/>
            </a:pPr>
            <a:r>
              <a:rPr lang="en-US" dirty="0" smtClean="0"/>
              <a:t>By asking rather than telling your child what to do, he or she can learn to not give up, not to feel bad about him or herself, and know that he or she has the ability to solve problems.</a:t>
            </a:r>
            <a:endParaRPr lang="en-US" dirty="0"/>
          </a:p>
        </p:txBody>
      </p:sp>
      <p:sp>
        <p:nvSpPr>
          <p:cNvPr id="3" name="Title 2"/>
          <p:cNvSpPr>
            <a:spLocks noGrp="1"/>
          </p:cNvSpPr>
          <p:nvPr>
            <p:ph type="title"/>
          </p:nvPr>
        </p:nvSpPr>
        <p:spPr/>
        <p:txBody>
          <a:bodyPr/>
          <a:lstStyle/>
          <a:p>
            <a:r>
              <a:rPr lang="en-US" dirty="0" smtClean="0"/>
              <a:t>Exclusion</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Can play the game anywhere</a:t>
            </a:r>
          </a:p>
          <a:p>
            <a:r>
              <a:rPr lang="en-US" dirty="0" smtClean="0"/>
              <a:t>Ask child if two things are the same or different</a:t>
            </a:r>
          </a:p>
          <a:p>
            <a:r>
              <a:rPr lang="en-US" dirty="0" smtClean="0"/>
              <a:t>Allow child opportunity to ask you if items are the same or different</a:t>
            </a:r>
          </a:p>
          <a:p>
            <a:r>
              <a:rPr lang="en-US" dirty="0" smtClean="0"/>
              <a:t>Goal is to teach child about “same” and “different”</a:t>
            </a:r>
          </a:p>
          <a:p>
            <a:endParaRPr lang="en-US" dirty="0" smtClean="0"/>
          </a:p>
          <a:p>
            <a:pPr>
              <a:buNone/>
            </a:pPr>
            <a:r>
              <a:rPr lang="en-US" dirty="0" smtClean="0"/>
              <a:t>Tantrums: Can you think of a different way to tell me how you’re feeling?</a:t>
            </a:r>
            <a:endParaRPr lang="en-US" dirty="0"/>
          </a:p>
        </p:txBody>
      </p:sp>
      <p:sp>
        <p:nvSpPr>
          <p:cNvPr id="3" name="Title 2"/>
          <p:cNvSpPr>
            <a:spLocks noGrp="1"/>
          </p:cNvSpPr>
          <p:nvPr>
            <p:ph type="title"/>
          </p:nvPr>
        </p:nvSpPr>
        <p:spPr/>
        <p:txBody>
          <a:bodyPr/>
          <a:lstStyle/>
          <a:p>
            <a:r>
              <a:rPr lang="en-US" dirty="0" smtClean="0"/>
              <a:t>“Same and Different” Game</a:t>
            </a:r>
            <a:endParaRPr lang="en-US"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Avoiding Danger</a:t>
            </a:r>
          </a:p>
          <a:p>
            <a:r>
              <a:rPr lang="en-US" dirty="0" smtClean="0"/>
              <a:t>Wrong Crowd</a:t>
            </a:r>
          </a:p>
          <a:p>
            <a:r>
              <a:rPr lang="en-US" dirty="0" smtClean="0"/>
              <a:t>Hate</a:t>
            </a:r>
            <a:endParaRPr lang="en-US" dirty="0"/>
          </a:p>
        </p:txBody>
      </p:sp>
      <p:sp>
        <p:nvSpPr>
          <p:cNvPr id="3" name="Title 2"/>
          <p:cNvSpPr>
            <a:spLocks noGrp="1"/>
          </p:cNvSpPr>
          <p:nvPr>
            <p:ph type="title"/>
          </p:nvPr>
        </p:nvSpPr>
        <p:spPr/>
        <p:txBody>
          <a:bodyPr/>
          <a:lstStyle/>
          <a:p>
            <a:r>
              <a:rPr lang="en-US" dirty="0" smtClean="0"/>
              <a:t>Behaviors and Violence</a:t>
            </a:r>
            <a:endParaRPr lang="en-US" dirty="0"/>
          </a:p>
        </p:txBody>
      </p:sp>
      <p:pic>
        <p:nvPicPr>
          <p:cNvPr id="1026" name="Picture 2" descr="C:\Documents and Settings\Muhlenberg SD\Local Settings\Temporary Internet Files\Content.IE5\M7MJ6PYB\MPj04392840000[1].jpg"/>
          <p:cNvPicPr>
            <a:picLocks noChangeAspect="1" noChangeArrowheads="1"/>
          </p:cNvPicPr>
          <p:nvPr/>
        </p:nvPicPr>
        <p:blipFill>
          <a:blip r:embed="rId3"/>
          <a:srcRect/>
          <a:stretch>
            <a:fillRect/>
          </a:stretch>
        </p:blipFill>
        <p:spPr bwMode="auto">
          <a:xfrm>
            <a:off x="3810000" y="2819400"/>
            <a:ext cx="4495800" cy="2997200"/>
          </a:xfrm>
          <a:prstGeom prst="rect">
            <a:avLst/>
          </a:prstGeom>
          <a:noFill/>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381000"/>
            <a:ext cx="7772400" cy="4495799"/>
          </a:xfrm>
        </p:spPr>
        <p:txBody>
          <a:bodyPr/>
          <a:lstStyle/>
          <a:p>
            <a:r>
              <a:rPr lang="en-US" dirty="0" smtClean="0"/>
              <a:t>Your daughter hates to wear her seat belt. Every time she gets in the car, she squirms, cries, and refuses to wear it.</a:t>
            </a:r>
            <a:endParaRPr lang="en-US"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“Why do you think cars have seatbelts?”</a:t>
            </a:r>
          </a:p>
          <a:p>
            <a:r>
              <a:rPr lang="en-US" dirty="0" smtClean="0"/>
              <a:t>“What might happen if you didn’t fasten yourself in?”</a:t>
            </a:r>
          </a:p>
          <a:p>
            <a:r>
              <a:rPr lang="en-US" dirty="0" smtClean="0"/>
              <a:t>“How might we feel if that happens?”</a:t>
            </a:r>
          </a:p>
          <a:p>
            <a:r>
              <a:rPr lang="en-US" dirty="0" smtClean="0"/>
              <a:t>“How might you feel if that happens?”</a:t>
            </a:r>
          </a:p>
          <a:p>
            <a:r>
              <a:rPr lang="en-US" dirty="0" smtClean="0"/>
              <a:t>“Is wearing a seat belt a good idea or a bad idea?”</a:t>
            </a:r>
          </a:p>
        </p:txBody>
      </p:sp>
      <p:sp>
        <p:nvSpPr>
          <p:cNvPr id="3" name="Title 2"/>
          <p:cNvSpPr>
            <a:spLocks noGrp="1"/>
          </p:cNvSpPr>
          <p:nvPr>
            <p:ph type="title"/>
          </p:nvPr>
        </p:nvSpPr>
        <p:spPr/>
        <p:txBody>
          <a:bodyPr/>
          <a:lstStyle/>
          <a:p>
            <a:r>
              <a:rPr lang="en-US" dirty="0" smtClean="0"/>
              <a:t>Questions to ask…</a:t>
            </a:r>
            <a:endParaRPr lang="en-US"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457200"/>
            <a:ext cx="7772400" cy="4419599"/>
          </a:xfrm>
        </p:spPr>
        <p:txBody>
          <a:bodyPr/>
          <a:lstStyle/>
          <a:p>
            <a:r>
              <a:rPr lang="en-US" dirty="0" smtClean="0"/>
              <a:t>Are you afraid your child is handing out with the “wrong crowd?”</a:t>
            </a:r>
            <a:br>
              <a:rPr lang="en-US" dirty="0" smtClean="0"/>
            </a:br>
            <a:endParaRPr lang="en-US"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“How do you feel when you’re around those kids?”</a:t>
            </a:r>
          </a:p>
          <a:p>
            <a:r>
              <a:rPr lang="en-US" dirty="0" smtClean="0"/>
              <a:t>“What is it about them that you like?”</a:t>
            </a:r>
          </a:p>
          <a:p>
            <a:r>
              <a:rPr lang="en-US" dirty="0" smtClean="0"/>
              <a:t>“Do you like the way you feel around them?”</a:t>
            </a:r>
          </a:p>
          <a:p>
            <a:r>
              <a:rPr lang="en-US" dirty="0" smtClean="0"/>
              <a:t>“What can happen if you stay friends with those kids?”</a:t>
            </a:r>
          </a:p>
          <a:p>
            <a:r>
              <a:rPr lang="en-US" dirty="0" smtClean="0"/>
              <a:t>“Do you want that to happen?”</a:t>
            </a:r>
          </a:p>
          <a:p>
            <a:r>
              <a:rPr lang="en-US" dirty="0" smtClean="0"/>
              <a:t>“What can you do so that it won’t happen?”</a:t>
            </a:r>
          </a:p>
          <a:p>
            <a:r>
              <a:rPr lang="en-US" dirty="0" smtClean="0"/>
              <a:t>“How will you feel then?”</a:t>
            </a:r>
          </a:p>
        </p:txBody>
      </p:sp>
      <p:sp>
        <p:nvSpPr>
          <p:cNvPr id="3" name="Title 2"/>
          <p:cNvSpPr>
            <a:spLocks noGrp="1"/>
          </p:cNvSpPr>
          <p:nvPr>
            <p:ph type="title"/>
          </p:nvPr>
        </p:nvSpPr>
        <p:spPr/>
        <p:txBody>
          <a:bodyPr/>
          <a:lstStyle/>
          <a:p>
            <a:r>
              <a:rPr lang="en-US" dirty="0" smtClean="0"/>
              <a:t>Questions to ask…</a:t>
            </a:r>
            <a:endParaRPr lang="en-US"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Same and Different Game</a:t>
            </a:r>
          </a:p>
          <a:p>
            <a:pPr lvl="1"/>
            <a:r>
              <a:rPr lang="en-US" dirty="0" smtClean="0"/>
              <a:t>How are we the same?</a:t>
            </a:r>
          </a:p>
          <a:p>
            <a:pPr lvl="1"/>
            <a:r>
              <a:rPr lang="en-US" dirty="0" smtClean="0"/>
              <a:t>How are we different?</a:t>
            </a:r>
          </a:p>
          <a:p>
            <a:pPr lvl="1"/>
            <a:endParaRPr lang="en-US" dirty="0" smtClean="0"/>
          </a:p>
          <a:p>
            <a:r>
              <a:rPr lang="en-US" dirty="0" smtClean="0"/>
              <a:t>What might we learn from those who are “different” from us?</a:t>
            </a:r>
            <a:endParaRPr lang="en-US" dirty="0"/>
          </a:p>
        </p:txBody>
      </p:sp>
      <p:sp>
        <p:nvSpPr>
          <p:cNvPr id="3" name="Title 2"/>
          <p:cNvSpPr>
            <a:spLocks noGrp="1"/>
          </p:cNvSpPr>
          <p:nvPr>
            <p:ph type="title"/>
          </p:nvPr>
        </p:nvSpPr>
        <p:spPr/>
        <p:txBody>
          <a:bodyPr>
            <a:normAutofit fontScale="90000"/>
          </a:bodyPr>
          <a:lstStyle/>
          <a:p>
            <a:r>
              <a:rPr lang="en-US" dirty="0" smtClean="0"/>
              <a:t>How can we teach our kids not to hate?</a:t>
            </a:r>
            <a:endParaRPr lang="en-US"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xplosion 2 6"/>
          <p:cNvSpPr/>
          <p:nvPr/>
        </p:nvSpPr>
        <p:spPr>
          <a:xfrm>
            <a:off x="228600" y="381000"/>
            <a:ext cx="8610600" cy="47244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smtClean="0">
                <a:latin typeface="Boopee" pitchFamily="2" charset="0"/>
              </a:rPr>
              <a:t>ACTIVITY</a:t>
            </a:r>
            <a:endParaRPr lang="en-US" sz="7200" b="1" dirty="0">
              <a:latin typeface="Boopee" pitchFamily="2" charset="0"/>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u="sng" dirty="0" smtClean="0"/>
              <a:t>Session I</a:t>
            </a:r>
          </a:p>
          <a:p>
            <a:r>
              <a:rPr lang="en-US" sz="2000" dirty="0" smtClean="0"/>
              <a:t>Learned ways to help your child cope with feelings</a:t>
            </a:r>
          </a:p>
          <a:p>
            <a:r>
              <a:rPr lang="en-US" sz="2000" dirty="0" smtClean="0"/>
              <a:t>Help child become caring, empathetic child who can understand, accept, and control his or her emotions</a:t>
            </a:r>
          </a:p>
          <a:p>
            <a:endParaRPr lang="en-US" dirty="0" smtClean="0"/>
          </a:p>
          <a:p>
            <a:pPr>
              <a:buNone/>
            </a:pPr>
            <a:r>
              <a:rPr lang="en-US" u="sng" dirty="0" smtClean="0"/>
              <a:t>Session II</a:t>
            </a:r>
          </a:p>
          <a:p>
            <a:r>
              <a:rPr lang="en-US" sz="2000" dirty="0" smtClean="0"/>
              <a:t>Learned ways to talk to your child about annoying and early high-risk behaviors</a:t>
            </a:r>
          </a:p>
          <a:p>
            <a:r>
              <a:rPr lang="en-US" sz="2000" dirty="0" smtClean="0"/>
              <a:t>Help child learn to confide in their parents</a:t>
            </a:r>
            <a:endParaRPr lang="en-US" sz="2000" dirty="0"/>
          </a:p>
        </p:txBody>
      </p:sp>
      <p:sp>
        <p:nvSpPr>
          <p:cNvPr id="3" name="Title 2"/>
          <p:cNvSpPr>
            <a:spLocks noGrp="1"/>
          </p:cNvSpPr>
          <p:nvPr>
            <p:ph type="title"/>
          </p:nvPr>
        </p:nvSpPr>
        <p:spPr/>
        <p:txBody>
          <a:bodyPr/>
          <a:lstStyle/>
          <a:p>
            <a:r>
              <a:rPr lang="en-US" dirty="0" smtClean="0"/>
              <a:t>Conclusions</a:t>
            </a:r>
            <a:endParaRPr lang="en-US" dirty="0"/>
          </a:p>
        </p:txBody>
      </p:sp>
      <p:pic>
        <p:nvPicPr>
          <p:cNvPr id="4" name="Picture 2" descr="C:\Documents and Settings\Muhlenberg SD\Local Settings\Temporary Internet Files\Content.IE5\M7MJ6PYB\MPj04222900000[1].jpg"/>
          <p:cNvPicPr>
            <a:picLocks noChangeAspect="1" noChangeArrowheads="1"/>
          </p:cNvPicPr>
          <p:nvPr/>
        </p:nvPicPr>
        <p:blipFill>
          <a:blip r:embed="rId3"/>
          <a:srcRect/>
          <a:stretch>
            <a:fillRect/>
          </a:stretch>
        </p:blipFill>
        <p:spPr bwMode="auto">
          <a:xfrm>
            <a:off x="6248400" y="4191000"/>
            <a:ext cx="2237854" cy="2209800"/>
          </a:xfrm>
          <a:prstGeom prst="rect">
            <a:avLst/>
          </a:prstGeom>
          <a:noFill/>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Review Use of Strategies</a:t>
            </a:r>
          </a:p>
          <a:p>
            <a:endParaRPr lang="en-US" dirty="0" smtClean="0"/>
          </a:p>
          <a:p>
            <a:pPr lvl="1">
              <a:buNone/>
            </a:pPr>
            <a:endParaRPr lang="en-US" dirty="0" smtClean="0"/>
          </a:p>
          <a:p>
            <a:r>
              <a:rPr lang="en-US" dirty="0" smtClean="0"/>
              <a:t>Session III</a:t>
            </a:r>
          </a:p>
          <a:p>
            <a:pPr lvl="1"/>
            <a:r>
              <a:rPr lang="en-US" dirty="0" smtClean="0"/>
              <a:t>Nurturing Relationships</a:t>
            </a:r>
          </a:p>
          <a:p>
            <a:pPr lvl="1"/>
            <a:r>
              <a:rPr lang="en-US" dirty="0" smtClean="0"/>
              <a:t>Building Life Skills</a:t>
            </a:r>
          </a:p>
          <a:p>
            <a:endParaRPr lang="en-US" dirty="0"/>
          </a:p>
        </p:txBody>
      </p:sp>
      <p:sp>
        <p:nvSpPr>
          <p:cNvPr id="3" name="Title 2"/>
          <p:cNvSpPr>
            <a:spLocks noGrp="1"/>
          </p:cNvSpPr>
          <p:nvPr>
            <p:ph type="title"/>
          </p:nvPr>
        </p:nvSpPr>
        <p:spPr/>
        <p:txBody>
          <a:bodyPr/>
          <a:lstStyle/>
          <a:p>
            <a:r>
              <a:rPr lang="en-US" dirty="0" smtClean="0"/>
              <a:t>Next Session</a:t>
            </a:r>
            <a:endParaRPr lang="en-US" dirty="0"/>
          </a:p>
        </p:txBody>
      </p:sp>
      <p:pic>
        <p:nvPicPr>
          <p:cNvPr id="5" name="Picture 2" descr="C:\Documents and Settings\Muhlenberg SD\Local Settings\Temporary Internet Files\Content.IE5\IJOLA5U7\MCj04395980000[1].png"/>
          <p:cNvPicPr>
            <a:picLocks noChangeAspect="1" noChangeArrowheads="1"/>
          </p:cNvPicPr>
          <p:nvPr/>
        </p:nvPicPr>
        <p:blipFill>
          <a:blip r:embed="rId3"/>
          <a:srcRect/>
          <a:stretch>
            <a:fillRect/>
          </a:stretch>
        </p:blipFill>
        <p:spPr bwMode="auto">
          <a:xfrm>
            <a:off x="4724400" y="3249086"/>
            <a:ext cx="4142563" cy="3608914"/>
          </a:xfrm>
          <a:prstGeom prst="rect">
            <a:avLst/>
          </a:prstGeom>
          <a:noFill/>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Questions?</a:t>
            </a:r>
            <a:endParaRPr lang="en-US" dirty="0"/>
          </a:p>
        </p:txBody>
      </p:sp>
      <p:pic>
        <p:nvPicPr>
          <p:cNvPr id="4098" name="Picture 2" descr="C:\Documents and Settings\Muhlenberg SD\Local Settings\Temporary Internet Files\Content.IE5\8LOHIFS1\MCj04361630000[1].wmf"/>
          <p:cNvPicPr>
            <a:picLocks noChangeAspect="1" noChangeArrowheads="1"/>
          </p:cNvPicPr>
          <p:nvPr/>
        </p:nvPicPr>
        <p:blipFill>
          <a:blip r:embed="rId3"/>
          <a:srcRect/>
          <a:stretch>
            <a:fillRect/>
          </a:stretch>
        </p:blipFill>
        <p:spPr bwMode="auto">
          <a:xfrm>
            <a:off x="2362200" y="1676400"/>
            <a:ext cx="5102400" cy="4468999"/>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457200"/>
            <a:ext cx="7772400" cy="4571999"/>
          </a:xfrm>
        </p:spPr>
        <p:txBody>
          <a:bodyPr/>
          <a:lstStyle/>
          <a:p>
            <a:r>
              <a:rPr lang="en-US" dirty="0" smtClean="0"/>
              <a:t>Your child comes home from school looking sullen. He says, “I had a fight with a kid on the bus. I hate him. He’s a ^%*&amp;^# liar.”</a:t>
            </a:r>
            <a:endParaRPr lang="en-US"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n-US" dirty="0" smtClean="0"/>
          </a:p>
          <a:p>
            <a:pPr>
              <a:buNone/>
            </a:pPr>
            <a:endParaRPr lang="en-US" dirty="0" smtClean="0"/>
          </a:p>
          <a:p>
            <a:pPr>
              <a:buNone/>
            </a:pPr>
            <a:r>
              <a:rPr lang="en-US" dirty="0" err="1" smtClean="0"/>
              <a:t>Shure</a:t>
            </a:r>
            <a:r>
              <a:rPr lang="en-US" dirty="0" smtClean="0"/>
              <a:t>, M. B. (2005). </a:t>
            </a:r>
            <a:r>
              <a:rPr lang="en-US" i="1" dirty="0" smtClean="0"/>
              <a:t>Thinking parent, thinking child: How to turn your most challenging everyday problems into solutions.</a:t>
            </a:r>
            <a:r>
              <a:rPr lang="en-US" dirty="0" smtClean="0"/>
              <a:t> New York: McGraw-Hill.</a:t>
            </a:r>
            <a:endParaRPr lang="en-US" dirty="0"/>
          </a:p>
        </p:txBody>
      </p:sp>
      <p:sp>
        <p:nvSpPr>
          <p:cNvPr id="3" name="Title 2"/>
          <p:cNvSpPr>
            <a:spLocks noGrp="1"/>
          </p:cNvSpPr>
          <p:nvPr>
            <p:ph type="title"/>
          </p:nvPr>
        </p:nvSpPr>
        <p:spPr/>
        <p:txBody>
          <a:bodyPr/>
          <a:lstStyle/>
          <a:p>
            <a:r>
              <a:rPr lang="en-US" dirty="0" smtClean="0"/>
              <a:t>Reference</a:t>
            </a:r>
            <a:endParaRPr lang="en-US"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i="1" dirty="0" smtClean="0"/>
              <a:t>Raising a Thinking Child: Help Your Young Child to Resolve Everyday Problems and Get Along with Others. </a:t>
            </a:r>
            <a:r>
              <a:rPr lang="en-US" dirty="0" smtClean="0"/>
              <a:t>New York: Henry Holt, 1994. Paperback, Pocketbooks, 1996.</a:t>
            </a:r>
          </a:p>
          <a:p>
            <a:pPr>
              <a:buNone/>
            </a:pPr>
            <a:endParaRPr lang="en-US" dirty="0" smtClean="0"/>
          </a:p>
          <a:p>
            <a:pPr>
              <a:buNone/>
            </a:pPr>
            <a:r>
              <a:rPr lang="en-US" i="1" dirty="0" smtClean="0"/>
              <a:t>Raising a Thinking Child Workbook.</a:t>
            </a:r>
            <a:r>
              <a:rPr lang="en-US" dirty="0" smtClean="0"/>
              <a:t> Champaign, IL: Research Press, 2000.</a:t>
            </a:r>
          </a:p>
          <a:p>
            <a:pPr>
              <a:buNone/>
            </a:pPr>
            <a:endParaRPr lang="en-US" dirty="0" smtClean="0"/>
          </a:p>
          <a:p>
            <a:pPr>
              <a:buNone/>
            </a:pPr>
            <a:r>
              <a:rPr lang="en-US" i="1" dirty="0" smtClean="0"/>
              <a:t>Raising a Thinking Preteen</a:t>
            </a:r>
            <a:r>
              <a:rPr lang="en-US" dirty="0" smtClean="0"/>
              <a:t>. New York: Henry Holt, 2000. Paperback, Owl, 2001.</a:t>
            </a:r>
            <a:endParaRPr lang="en-US" dirty="0"/>
          </a:p>
        </p:txBody>
      </p:sp>
      <p:sp>
        <p:nvSpPr>
          <p:cNvPr id="3" name="Title 2"/>
          <p:cNvSpPr>
            <a:spLocks noGrp="1"/>
          </p:cNvSpPr>
          <p:nvPr>
            <p:ph type="title"/>
          </p:nvPr>
        </p:nvSpPr>
        <p:spPr/>
        <p:txBody>
          <a:bodyPr>
            <a:normAutofit fontScale="90000"/>
          </a:bodyPr>
          <a:lstStyle/>
          <a:p>
            <a:r>
              <a:rPr lang="en-US" dirty="0" smtClean="0"/>
              <a:t>Additional Books for Families by Myrna </a:t>
            </a:r>
            <a:r>
              <a:rPr lang="en-US" dirty="0" err="1" smtClean="0"/>
              <a:t>Shure</a:t>
            </a:r>
            <a:r>
              <a:rPr lang="en-US" dirty="0" smtClean="0"/>
              <a:t>…</a:t>
            </a:r>
            <a:endParaRPr lang="en-US"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Session III</a:t>
            </a:r>
            <a:endParaRPr lang="en-US" dirty="0"/>
          </a:p>
        </p:txBody>
      </p:sp>
      <p:sp>
        <p:nvSpPr>
          <p:cNvPr id="6" name="Subtitle 5"/>
          <p:cNvSpPr>
            <a:spLocks noGrp="1"/>
          </p:cNvSpPr>
          <p:nvPr>
            <p:ph type="subTitle" idx="1"/>
          </p:nvPr>
        </p:nvSpPr>
        <p:spPr/>
        <p:txBody>
          <a:bodyPr/>
          <a:lstStyle/>
          <a:p>
            <a:r>
              <a:rPr lang="en-US" dirty="0" smtClean="0"/>
              <a:t>Nurturing Relationships &amp;</a:t>
            </a:r>
          </a:p>
          <a:p>
            <a:r>
              <a:rPr lang="en-US" dirty="0" smtClean="0"/>
              <a:t>Building Life Skills</a:t>
            </a:r>
            <a:endParaRPr lang="en-US"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buNone/>
            </a:pPr>
            <a:r>
              <a:rPr lang="en-US" u="sng" dirty="0" smtClean="0"/>
              <a:t>Session I</a:t>
            </a:r>
          </a:p>
          <a:p>
            <a:r>
              <a:rPr lang="en-US" sz="2800" dirty="0" smtClean="0"/>
              <a:t>Learned ways to help your child cope with feelings</a:t>
            </a:r>
          </a:p>
          <a:p>
            <a:r>
              <a:rPr lang="en-US" sz="2800" dirty="0" smtClean="0"/>
              <a:t>Help child become caring, empathetic child who can understand, accept, and control his or her emotions</a:t>
            </a:r>
          </a:p>
          <a:p>
            <a:endParaRPr lang="en-US" dirty="0" smtClean="0"/>
          </a:p>
          <a:p>
            <a:pPr>
              <a:buNone/>
            </a:pPr>
            <a:r>
              <a:rPr lang="en-US" u="sng" dirty="0" smtClean="0"/>
              <a:t>Session II</a:t>
            </a:r>
          </a:p>
          <a:p>
            <a:r>
              <a:rPr lang="en-US" sz="2800" dirty="0" smtClean="0"/>
              <a:t>Learned ways to talk to your child about annoying and early high-risk behaviors</a:t>
            </a:r>
          </a:p>
          <a:p>
            <a:r>
              <a:rPr lang="en-US" sz="2800" dirty="0" smtClean="0"/>
              <a:t>Help child learn to confide in their parents</a:t>
            </a:r>
          </a:p>
          <a:p>
            <a:pPr>
              <a:buNone/>
            </a:pPr>
            <a:endParaRPr lang="en-US" dirty="0"/>
          </a:p>
        </p:txBody>
      </p:sp>
      <p:sp>
        <p:nvSpPr>
          <p:cNvPr id="3" name="Title 2"/>
          <p:cNvSpPr>
            <a:spLocks noGrp="1"/>
          </p:cNvSpPr>
          <p:nvPr>
            <p:ph type="title"/>
          </p:nvPr>
        </p:nvSpPr>
        <p:spPr/>
        <p:txBody>
          <a:bodyPr/>
          <a:lstStyle/>
          <a:p>
            <a:r>
              <a:rPr lang="en-US" dirty="0" smtClean="0"/>
              <a:t>Session I &amp; Session II Review</a:t>
            </a:r>
            <a:endParaRPr lang="en-US"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Which strategies did you try?</a:t>
            </a:r>
          </a:p>
          <a:p>
            <a:r>
              <a:rPr lang="en-US" dirty="0" smtClean="0"/>
              <a:t>What worked well? Why?</a:t>
            </a:r>
          </a:p>
          <a:p>
            <a:r>
              <a:rPr lang="en-US" dirty="0" smtClean="0"/>
              <a:t>What didn’t work? Why?</a:t>
            </a:r>
          </a:p>
          <a:p>
            <a:r>
              <a:rPr lang="en-US" dirty="0" smtClean="0"/>
              <a:t>What did you find easy to do?</a:t>
            </a:r>
          </a:p>
          <a:p>
            <a:r>
              <a:rPr lang="en-US" dirty="0" smtClean="0"/>
              <a:t>What did you find difficult?</a:t>
            </a:r>
          </a:p>
          <a:p>
            <a:r>
              <a:rPr lang="en-US" dirty="0" smtClean="0"/>
              <a:t>What should you continue to do?</a:t>
            </a:r>
          </a:p>
          <a:p>
            <a:r>
              <a:rPr lang="en-US" dirty="0" smtClean="0"/>
              <a:t>What could you do to be more effective in the future?</a:t>
            </a:r>
            <a:endParaRPr lang="en-US" dirty="0"/>
          </a:p>
        </p:txBody>
      </p:sp>
      <p:sp>
        <p:nvSpPr>
          <p:cNvPr id="3" name="Title 2"/>
          <p:cNvSpPr>
            <a:spLocks noGrp="1"/>
          </p:cNvSpPr>
          <p:nvPr>
            <p:ph type="title"/>
          </p:nvPr>
        </p:nvSpPr>
        <p:spPr/>
        <p:txBody>
          <a:bodyPr>
            <a:normAutofit fontScale="90000"/>
          </a:bodyPr>
          <a:lstStyle/>
          <a:p>
            <a:r>
              <a:rPr lang="en-US" dirty="0" smtClean="0"/>
              <a:t>Using the Problem-Solving Approach</a:t>
            </a:r>
            <a:endParaRPr lang="en-US"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Nurturing Relationships</a:t>
            </a:r>
          </a:p>
          <a:p>
            <a:pPr lvl="1"/>
            <a:r>
              <a:rPr lang="en-US" dirty="0" smtClean="0"/>
              <a:t>Family Ties</a:t>
            </a:r>
          </a:p>
          <a:p>
            <a:pPr lvl="1"/>
            <a:r>
              <a:rPr lang="en-US" dirty="0" smtClean="0"/>
              <a:t>Sibling Rivalry</a:t>
            </a:r>
          </a:p>
          <a:p>
            <a:pPr lvl="1"/>
            <a:r>
              <a:rPr lang="en-US" dirty="0" smtClean="0"/>
              <a:t>Peers</a:t>
            </a:r>
          </a:p>
          <a:p>
            <a:pPr lvl="1"/>
            <a:endParaRPr lang="en-US" dirty="0" smtClean="0"/>
          </a:p>
          <a:p>
            <a:r>
              <a:rPr lang="en-US" dirty="0" smtClean="0"/>
              <a:t>Building Life Skills</a:t>
            </a:r>
          </a:p>
          <a:p>
            <a:pPr lvl="1"/>
            <a:r>
              <a:rPr lang="en-US" dirty="0" smtClean="0"/>
              <a:t>Listening</a:t>
            </a:r>
          </a:p>
          <a:p>
            <a:pPr lvl="1"/>
            <a:r>
              <a:rPr lang="en-US" dirty="0" smtClean="0"/>
              <a:t>Responsibility</a:t>
            </a:r>
          </a:p>
          <a:p>
            <a:pPr lvl="1"/>
            <a:r>
              <a:rPr lang="en-US" dirty="0" smtClean="0"/>
              <a:t>School, Homework, and Learning</a:t>
            </a:r>
            <a:endParaRPr lang="en-US" dirty="0"/>
          </a:p>
        </p:txBody>
      </p:sp>
      <p:sp>
        <p:nvSpPr>
          <p:cNvPr id="3" name="Title 2"/>
          <p:cNvSpPr>
            <a:spLocks noGrp="1"/>
          </p:cNvSpPr>
          <p:nvPr>
            <p:ph type="title"/>
          </p:nvPr>
        </p:nvSpPr>
        <p:spPr/>
        <p:txBody>
          <a:bodyPr>
            <a:normAutofit fontScale="90000"/>
          </a:bodyPr>
          <a:lstStyle/>
          <a:p>
            <a:r>
              <a:rPr lang="en-US" dirty="0" smtClean="0"/>
              <a:t>Nurturing Relationships &amp;</a:t>
            </a:r>
            <a:br>
              <a:rPr lang="en-US" dirty="0" smtClean="0"/>
            </a:br>
            <a:r>
              <a:rPr lang="en-US" dirty="0" smtClean="0"/>
              <a:t>Building Life Skills</a:t>
            </a:r>
            <a:endParaRPr lang="en-US" dirty="0"/>
          </a:p>
        </p:txBody>
      </p:sp>
      <p:pic>
        <p:nvPicPr>
          <p:cNvPr id="13315" name="Picture 3" descr="C:\Documents and Settings\Muhlenberg SD\Local Settings\Temporary Internet Files\Content.IE5\Z35NVH0W\MPj04228650000[1].jpg"/>
          <p:cNvPicPr>
            <a:picLocks noChangeAspect="1" noChangeArrowheads="1"/>
          </p:cNvPicPr>
          <p:nvPr/>
        </p:nvPicPr>
        <p:blipFill>
          <a:blip r:embed="rId3" cstate="print"/>
          <a:srcRect/>
          <a:stretch>
            <a:fillRect/>
          </a:stretch>
        </p:blipFill>
        <p:spPr bwMode="auto">
          <a:xfrm>
            <a:off x="4953000" y="1905000"/>
            <a:ext cx="3503611" cy="2362200"/>
          </a:xfrm>
          <a:prstGeom prst="rect">
            <a:avLst/>
          </a:prstGeom>
          <a:noFill/>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Family Ties</a:t>
            </a:r>
          </a:p>
          <a:p>
            <a:r>
              <a:rPr lang="en-US" dirty="0" smtClean="0"/>
              <a:t>Sibling Rivalry</a:t>
            </a:r>
          </a:p>
          <a:p>
            <a:r>
              <a:rPr lang="en-US" dirty="0" smtClean="0"/>
              <a:t>Peers</a:t>
            </a:r>
            <a:endParaRPr lang="en-US" dirty="0"/>
          </a:p>
        </p:txBody>
      </p:sp>
      <p:sp>
        <p:nvSpPr>
          <p:cNvPr id="3" name="Title 2"/>
          <p:cNvSpPr>
            <a:spLocks noGrp="1"/>
          </p:cNvSpPr>
          <p:nvPr>
            <p:ph type="title"/>
          </p:nvPr>
        </p:nvSpPr>
        <p:spPr/>
        <p:txBody>
          <a:bodyPr/>
          <a:lstStyle/>
          <a:p>
            <a:r>
              <a:rPr lang="en-US" dirty="0" smtClean="0"/>
              <a:t>Nurturing Relationships</a:t>
            </a:r>
            <a:endParaRPr lang="en-US" dirty="0"/>
          </a:p>
        </p:txBody>
      </p:sp>
      <p:pic>
        <p:nvPicPr>
          <p:cNvPr id="14338" name="Picture 2" descr="C:\Documents and Settings\Muhlenberg SD\Local Settings\Temporary Internet Files\Content.IE5\8LOHIFS1\MCj04355980000[1].wmf"/>
          <p:cNvPicPr>
            <a:picLocks noChangeAspect="1" noChangeArrowheads="1"/>
          </p:cNvPicPr>
          <p:nvPr/>
        </p:nvPicPr>
        <p:blipFill>
          <a:blip r:embed="rId3"/>
          <a:srcRect/>
          <a:stretch>
            <a:fillRect/>
          </a:stretch>
        </p:blipFill>
        <p:spPr bwMode="auto">
          <a:xfrm>
            <a:off x="5486400" y="2590800"/>
            <a:ext cx="2087563" cy="2559695"/>
          </a:xfrm>
          <a:prstGeom prst="rect">
            <a:avLst/>
          </a:prstGeom>
          <a:noFill/>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Quality Time</a:t>
            </a:r>
          </a:p>
          <a:p>
            <a:r>
              <a:rPr lang="en-US" dirty="0" smtClean="0"/>
              <a:t>Family in Your Work Schedule</a:t>
            </a:r>
          </a:p>
          <a:p>
            <a:r>
              <a:rPr lang="en-US" dirty="0" smtClean="0"/>
              <a:t>Promises</a:t>
            </a:r>
          </a:p>
        </p:txBody>
      </p:sp>
      <p:sp>
        <p:nvSpPr>
          <p:cNvPr id="3" name="Title 2"/>
          <p:cNvSpPr>
            <a:spLocks noGrp="1"/>
          </p:cNvSpPr>
          <p:nvPr>
            <p:ph type="title"/>
          </p:nvPr>
        </p:nvSpPr>
        <p:spPr/>
        <p:txBody>
          <a:bodyPr/>
          <a:lstStyle/>
          <a:p>
            <a:r>
              <a:rPr lang="en-US" dirty="0" smtClean="0"/>
              <a:t>Family Ties</a:t>
            </a:r>
            <a:endParaRPr lang="en-US" dirty="0"/>
          </a:p>
        </p:txBody>
      </p:sp>
      <p:pic>
        <p:nvPicPr>
          <p:cNvPr id="16387" name="Picture 3" descr="C:\Documents and Settings\Muhlenberg SD\Local Settings\Temporary Internet Files\Content.IE5\HFZB9X4E\MPj04265590000[1].jpg"/>
          <p:cNvPicPr>
            <a:picLocks noChangeAspect="1" noChangeArrowheads="1"/>
          </p:cNvPicPr>
          <p:nvPr/>
        </p:nvPicPr>
        <p:blipFill>
          <a:blip r:embed="rId3" cstate="print"/>
          <a:srcRect/>
          <a:stretch>
            <a:fillRect/>
          </a:stretch>
        </p:blipFill>
        <p:spPr bwMode="auto">
          <a:xfrm>
            <a:off x="5257800" y="2514600"/>
            <a:ext cx="2362200" cy="3551972"/>
          </a:xfrm>
          <a:prstGeom prst="rect">
            <a:avLst/>
          </a:prstGeom>
          <a:noFill/>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subTitle" idx="1"/>
          </p:nvPr>
        </p:nvSpPr>
        <p:spPr>
          <a:xfrm>
            <a:off x="685800" y="381000"/>
            <a:ext cx="7772400" cy="4495800"/>
          </a:xfrm>
        </p:spPr>
        <p:txBody>
          <a:bodyPr>
            <a:noAutofit/>
          </a:bodyPr>
          <a:lstStyle/>
          <a:p>
            <a:pPr algn="ctr">
              <a:buNone/>
            </a:pPr>
            <a:r>
              <a:rPr lang="en-US" sz="4800" dirty="0" smtClean="0"/>
              <a:t>No matter how brief, time with one another is valuable and important. It matters less </a:t>
            </a:r>
            <a:r>
              <a:rPr lang="en-US" sz="4800" i="1" dirty="0" smtClean="0"/>
              <a:t>what</a:t>
            </a:r>
            <a:r>
              <a:rPr lang="en-US" sz="4800" dirty="0" smtClean="0"/>
              <a:t> you do together than the fact that you </a:t>
            </a:r>
            <a:r>
              <a:rPr lang="en-US" sz="4800" i="1" dirty="0" smtClean="0"/>
              <a:t>are </a:t>
            </a:r>
            <a:r>
              <a:rPr lang="en-US" sz="4800" dirty="0" smtClean="0"/>
              <a:t>together.</a:t>
            </a:r>
            <a:endParaRPr lang="en-US" sz="4800"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When are some times that I can talk with my children?</a:t>
            </a:r>
          </a:p>
          <a:p>
            <a:endParaRPr lang="en-US" dirty="0" smtClean="0"/>
          </a:p>
          <a:p>
            <a:endParaRPr lang="en-US" dirty="0" smtClean="0"/>
          </a:p>
          <a:p>
            <a:r>
              <a:rPr lang="en-US" dirty="0" smtClean="0"/>
              <a:t>What are some activities we can do as a family?</a:t>
            </a:r>
          </a:p>
          <a:p>
            <a:endParaRPr lang="en-US" dirty="0" smtClean="0"/>
          </a:p>
          <a:p>
            <a:endParaRPr lang="en-US" dirty="0" smtClean="0"/>
          </a:p>
          <a:p>
            <a:r>
              <a:rPr lang="en-US" dirty="0" smtClean="0"/>
              <a:t>How will I ensure that we follow through with my ideas?</a:t>
            </a:r>
            <a:endParaRPr lang="en-US" dirty="0"/>
          </a:p>
        </p:txBody>
      </p:sp>
      <p:sp>
        <p:nvSpPr>
          <p:cNvPr id="3" name="Title 2"/>
          <p:cNvSpPr>
            <a:spLocks noGrp="1"/>
          </p:cNvSpPr>
          <p:nvPr>
            <p:ph type="title"/>
          </p:nvPr>
        </p:nvSpPr>
        <p:spPr/>
        <p:txBody>
          <a:bodyPr/>
          <a:lstStyle/>
          <a:p>
            <a:r>
              <a:rPr lang="en-US" dirty="0" smtClean="0"/>
              <a:t>Quality Time</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Way to Vent Frustration</a:t>
            </a:r>
          </a:p>
          <a:p>
            <a:pPr lvl="1"/>
            <a:r>
              <a:rPr lang="en-US" dirty="0" smtClean="0"/>
              <a:t>Find source of problem</a:t>
            </a:r>
          </a:p>
          <a:p>
            <a:pPr lvl="1"/>
            <a:r>
              <a:rPr lang="en-US" dirty="0" smtClean="0"/>
              <a:t>Address the problem</a:t>
            </a:r>
          </a:p>
          <a:p>
            <a:pPr lvl="1"/>
            <a:endParaRPr lang="en-US" dirty="0" smtClean="0"/>
          </a:p>
          <a:p>
            <a:r>
              <a:rPr lang="en-US" dirty="0" smtClean="0"/>
              <a:t>Shock Value &amp; Defiance</a:t>
            </a:r>
          </a:p>
          <a:p>
            <a:pPr lvl="1"/>
            <a:r>
              <a:rPr lang="en-US" dirty="0" smtClean="0"/>
              <a:t>“How do you think I feel when you talk like that?”</a:t>
            </a:r>
          </a:p>
          <a:p>
            <a:pPr lvl="1"/>
            <a:r>
              <a:rPr lang="en-US" dirty="0" smtClean="0"/>
              <a:t>“Can you think of a different way to tell me (or your friends) how you feel?”</a:t>
            </a:r>
            <a:endParaRPr lang="en-US" dirty="0"/>
          </a:p>
        </p:txBody>
      </p:sp>
      <p:sp>
        <p:nvSpPr>
          <p:cNvPr id="3" name="Title 2"/>
          <p:cNvSpPr>
            <a:spLocks noGrp="1"/>
          </p:cNvSpPr>
          <p:nvPr>
            <p:ph type="title"/>
          </p:nvPr>
        </p:nvSpPr>
        <p:spPr/>
        <p:txBody>
          <a:bodyPr/>
          <a:lstStyle/>
          <a:p>
            <a:r>
              <a:rPr lang="en-US" dirty="0" smtClean="0"/>
              <a:t>Dialogue Technique</a:t>
            </a:r>
            <a:endParaRPr lang="en-US"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304801"/>
            <a:ext cx="8534400" cy="4572000"/>
          </a:xfrm>
        </p:spPr>
        <p:txBody>
          <a:bodyPr>
            <a:noAutofit/>
          </a:bodyPr>
          <a:lstStyle/>
          <a:p>
            <a:r>
              <a:rPr lang="en-US" sz="4100" dirty="0" smtClean="0"/>
              <a:t>You have to work in the evenings while your children are at school during the day. On the weekends, they are spending time with their friends. How can you work family time into your work schedule?</a:t>
            </a:r>
            <a:endParaRPr lang="en-US" sz="4100"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Spend moments to share thoughts and feelings</a:t>
            </a:r>
          </a:p>
          <a:p>
            <a:endParaRPr lang="en-US" dirty="0" smtClean="0"/>
          </a:p>
          <a:p>
            <a:r>
              <a:rPr lang="en-US" dirty="0" smtClean="0"/>
              <a:t>Leave notes for one another</a:t>
            </a:r>
          </a:p>
          <a:p>
            <a:endParaRPr lang="en-US" dirty="0" smtClean="0"/>
          </a:p>
          <a:p>
            <a:r>
              <a:rPr lang="en-US" dirty="0" smtClean="0"/>
              <a:t>Establish a family ritual</a:t>
            </a:r>
          </a:p>
          <a:p>
            <a:endParaRPr lang="en-US" dirty="0" smtClean="0"/>
          </a:p>
          <a:p>
            <a:r>
              <a:rPr lang="en-US" dirty="0" smtClean="0"/>
              <a:t>Plan special activities together</a:t>
            </a:r>
            <a:endParaRPr lang="en-US" dirty="0"/>
          </a:p>
        </p:txBody>
      </p:sp>
      <p:sp>
        <p:nvSpPr>
          <p:cNvPr id="3" name="Title 2"/>
          <p:cNvSpPr>
            <a:spLocks noGrp="1"/>
          </p:cNvSpPr>
          <p:nvPr>
            <p:ph type="title"/>
          </p:nvPr>
        </p:nvSpPr>
        <p:spPr/>
        <p:txBody>
          <a:bodyPr/>
          <a:lstStyle/>
          <a:p>
            <a:r>
              <a:rPr lang="en-US" dirty="0" smtClean="0"/>
              <a:t>What to do…</a:t>
            </a:r>
            <a:endParaRPr lang="en-US"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No one cares about him</a:t>
            </a:r>
          </a:p>
          <a:p>
            <a:r>
              <a:rPr lang="en-US" dirty="0" smtClean="0"/>
              <a:t>If he can’t have it right away, he never will</a:t>
            </a:r>
          </a:p>
          <a:p>
            <a:r>
              <a:rPr lang="en-US" dirty="0" smtClean="0"/>
              <a:t>He may lose his trust in you</a:t>
            </a:r>
          </a:p>
          <a:p>
            <a:r>
              <a:rPr lang="en-US" dirty="0" smtClean="0"/>
              <a:t>He may think other people will not mean what they say</a:t>
            </a:r>
          </a:p>
          <a:p>
            <a:r>
              <a:rPr lang="en-US" dirty="0" smtClean="0"/>
              <a:t>He’ll think that promises don’t need to be kept</a:t>
            </a:r>
            <a:endParaRPr lang="en-US" dirty="0"/>
          </a:p>
        </p:txBody>
      </p:sp>
      <p:sp>
        <p:nvSpPr>
          <p:cNvPr id="3" name="Title 2"/>
          <p:cNvSpPr>
            <a:spLocks noGrp="1"/>
          </p:cNvSpPr>
          <p:nvPr>
            <p:ph type="title"/>
          </p:nvPr>
        </p:nvSpPr>
        <p:spPr/>
        <p:txBody>
          <a:bodyPr/>
          <a:lstStyle/>
          <a:p>
            <a:r>
              <a:rPr lang="en-US" dirty="0" smtClean="0"/>
              <a:t>Breaking Promises</a:t>
            </a:r>
            <a:endParaRPr lang="en-US"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Try to pay extra attention to remember when you make a promise to your child</a:t>
            </a:r>
          </a:p>
          <a:p>
            <a:r>
              <a:rPr lang="en-US" dirty="0" smtClean="0"/>
              <a:t>Don’t promise something in the future if you don’t intend to do it</a:t>
            </a:r>
          </a:p>
          <a:p>
            <a:r>
              <a:rPr lang="en-US" dirty="0" smtClean="0"/>
              <a:t>If you have to break a promise because something came up (business trip), explain to your child what happened and find a way to make it up to him or her</a:t>
            </a:r>
            <a:endParaRPr lang="en-US" dirty="0"/>
          </a:p>
        </p:txBody>
      </p:sp>
      <p:sp>
        <p:nvSpPr>
          <p:cNvPr id="3" name="Title 2"/>
          <p:cNvSpPr>
            <a:spLocks noGrp="1"/>
          </p:cNvSpPr>
          <p:nvPr>
            <p:ph type="title"/>
          </p:nvPr>
        </p:nvSpPr>
        <p:spPr/>
        <p:txBody>
          <a:bodyPr/>
          <a:lstStyle/>
          <a:p>
            <a:r>
              <a:rPr lang="en-US" dirty="0" smtClean="0"/>
              <a:t>What to do…</a:t>
            </a:r>
            <a:endParaRPr lang="en-US"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Trivial Problems</a:t>
            </a:r>
          </a:p>
          <a:p>
            <a:r>
              <a:rPr lang="en-US" dirty="0" smtClean="0"/>
              <a:t>More than Me</a:t>
            </a:r>
          </a:p>
          <a:p>
            <a:r>
              <a:rPr lang="en-US" dirty="0" smtClean="0"/>
              <a:t>Blame Game</a:t>
            </a:r>
          </a:p>
          <a:p>
            <a:r>
              <a:rPr lang="en-US" dirty="0" smtClean="0"/>
              <a:t>Sibling Rivalry</a:t>
            </a:r>
          </a:p>
          <a:p>
            <a:r>
              <a:rPr lang="en-US" dirty="0" smtClean="0"/>
              <a:t>Sibling Spats</a:t>
            </a:r>
            <a:endParaRPr lang="en-US" dirty="0"/>
          </a:p>
        </p:txBody>
      </p:sp>
      <p:sp>
        <p:nvSpPr>
          <p:cNvPr id="3" name="Title 2"/>
          <p:cNvSpPr>
            <a:spLocks noGrp="1"/>
          </p:cNvSpPr>
          <p:nvPr>
            <p:ph type="title"/>
          </p:nvPr>
        </p:nvSpPr>
        <p:spPr/>
        <p:txBody>
          <a:bodyPr/>
          <a:lstStyle/>
          <a:p>
            <a:r>
              <a:rPr lang="en-US" dirty="0" smtClean="0"/>
              <a:t>Sibling Rivalry</a:t>
            </a:r>
            <a:endParaRPr lang="en-US" dirty="0"/>
          </a:p>
        </p:txBody>
      </p:sp>
      <p:pic>
        <p:nvPicPr>
          <p:cNvPr id="17411" name="Picture 3" descr="C:\Documents and Settings\Muhlenberg SD\Local Settings\Temporary Internet Files\Content.IE5\ERI3UXI3\MCj04355960000[1].wmf"/>
          <p:cNvPicPr>
            <a:picLocks noChangeAspect="1" noChangeArrowheads="1"/>
          </p:cNvPicPr>
          <p:nvPr/>
        </p:nvPicPr>
        <p:blipFill>
          <a:blip r:embed="rId3"/>
          <a:srcRect/>
          <a:stretch>
            <a:fillRect/>
          </a:stretch>
        </p:blipFill>
        <p:spPr bwMode="auto">
          <a:xfrm>
            <a:off x="4986604" y="2743200"/>
            <a:ext cx="3446452" cy="2905125"/>
          </a:xfrm>
          <a:prstGeom prst="rect">
            <a:avLst/>
          </a:prstGeom>
          <a:noFill/>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381001"/>
            <a:ext cx="8382000" cy="4495800"/>
          </a:xfrm>
        </p:spPr>
        <p:txBody>
          <a:bodyPr>
            <a:noAutofit/>
          </a:bodyPr>
          <a:lstStyle/>
          <a:p>
            <a:r>
              <a:rPr lang="en-US" sz="3500" dirty="0" smtClean="0"/>
              <a:t>“You always sit in front. It’s my turn to sit there.”</a:t>
            </a:r>
            <a:br>
              <a:rPr lang="en-US" sz="3500" dirty="0" smtClean="0"/>
            </a:br>
            <a:r>
              <a:rPr lang="en-US" sz="3500" dirty="0" smtClean="0"/>
              <a:t/>
            </a:r>
            <a:br>
              <a:rPr lang="en-US" sz="3500" dirty="0" smtClean="0"/>
            </a:br>
            <a:r>
              <a:rPr lang="en-US" sz="3500" dirty="0" smtClean="0"/>
              <a:t>“No, it’s not! You sat there last time.”</a:t>
            </a:r>
            <a:br>
              <a:rPr lang="en-US" sz="3500" dirty="0" smtClean="0"/>
            </a:br>
            <a:r>
              <a:rPr lang="en-US" sz="3500" dirty="0" smtClean="0"/>
              <a:t/>
            </a:r>
            <a:br>
              <a:rPr lang="en-US" sz="3500" dirty="0" smtClean="0"/>
            </a:br>
            <a:r>
              <a:rPr lang="en-US" sz="3500" dirty="0" smtClean="0"/>
              <a:t>“No, I didn’t. I remember you sat there last time when we went to the pool.”</a:t>
            </a:r>
            <a:endParaRPr lang="en-US" sz="3500" dirty="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dirty="0" smtClean="0">
                <a:solidFill>
                  <a:schemeClr val="accent1"/>
                </a:solidFill>
              </a:rPr>
              <a:t>Dad</a:t>
            </a:r>
            <a:r>
              <a:rPr lang="en-US" dirty="0" smtClean="0"/>
              <a:t>: I know that sitting in front is important to both of you. Haley, how do you feel when you think George isn’t being fair about this?</a:t>
            </a:r>
          </a:p>
          <a:p>
            <a:pPr>
              <a:buNone/>
            </a:pPr>
            <a:r>
              <a:rPr lang="en-US" dirty="0" smtClean="0">
                <a:solidFill>
                  <a:schemeClr val="accent1"/>
                </a:solidFill>
              </a:rPr>
              <a:t>Haley</a:t>
            </a:r>
            <a:r>
              <a:rPr lang="en-US" dirty="0" smtClean="0"/>
              <a:t>: Mad.</a:t>
            </a:r>
          </a:p>
          <a:p>
            <a:pPr>
              <a:buNone/>
            </a:pPr>
            <a:r>
              <a:rPr lang="en-US" dirty="0" smtClean="0">
                <a:solidFill>
                  <a:schemeClr val="accent1"/>
                </a:solidFill>
              </a:rPr>
              <a:t>Dad</a:t>
            </a:r>
            <a:r>
              <a:rPr lang="en-US" dirty="0" smtClean="0"/>
              <a:t>: George, how do you feel now?</a:t>
            </a:r>
          </a:p>
          <a:p>
            <a:pPr>
              <a:buNone/>
            </a:pPr>
            <a:r>
              <a:rPr lang="en-US" dirty="0" smtClean="0">
                <a:solidFill>
                  <a:schemeClr val="accent1"/>
                </a:solidFill>
              </a:rPr>
              <a:t>George</a:t>
            </a:r>
            <a:r>
              <a:rPr lang="en-US" dirty="0" smtClean="0"/>
              <a:t>: Mad.</a:t>
            </a:r>
          </a:p>
          <a:p>
            <a:pPr>
              <a:buNone/>
            </a:pPr>
            <a:r>
              <a:rPr lang="en-US" dirty="0" smtClean="0">
                <a:solidFill>
                  <a:schemeClr val="accent1"/>
                </a:solidFill>
              </a:rPr>
              <a:t>Dad</a:t>
            </a:r>
            <a:r>
              <a:rPr lang="en-US" dirty="0" smtClean="0"/>
              <a:t>: Can you two think of a way to solve this problem so that you both won’t be mad?</a:t>
            </a:r>
          </a:p>
          <a:p>
            <a:pPr>
              <a:buNone/>
            </a:pPr>
            <a:r>
              <a:rPr lang="en-US" dirty="0" smtClean="0">
                <a:solidFill>
                  <a:schemeClr val="accent1"/>
                </a:solidFill>
              </a:rPr>
              <a:t>Haley</a:t>
            </a:r>
            <a:r>
              <a:rPr lang="en-US" dirty="0" smtClean="0"/>
              <a:t>: I get two turns, and you get two turns next time. That’s fair.</a:t>
            </a:r>
          </a:p>
          <a:p>
            <a:endParaRPr lang="en-US" dirty="0"/>
          </a:p>
        </p:txBody>
      </p:sp>
      <p:sp>
        <p:nvSpPr>
          <p:cNvPr id="3" name="Title 2"/>
          <p:cNvSpPr>
            <a:spLocks noGrp="1"/>
          </p:cNvSpPr>
          <p:nvPr>
            <p:ph type="title"/>
          </p:nvPr>
        </p:nvSpPr>
        <p:spPr/>
        <p:txBody>
          <a:bodyPr/>
          <a:lstStyle/>
          <a:p>
            <a:r>
              <a:rPr lang="en-US" dirty="0" smtClean="0"/>
              <a:t>Problem-Solving Approach</a:t>
            </a:r>
            <a:endParaRPr lang="en-US"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381001"/>
            <a:ext cx="7772400" cy="4495800"/>
          </a:xfrm>
        </p:spPr>
        <p:txBody>
          <a:bodyPr/>
          <a:lstStyle/>
          <a:p>
            <a:r>
              <a:rPr lang="en-US" dirty="0" smtClean="0"/>
              <a:t>“She has more crayons than me.”</a:t>
            </a:r>
            <a:br>
              <a:rPr lang="en-US" dirty="0" smtClean="0"/>
            </a:br>
            <a:r>
              <a:rPr lang="en-US" dirty="0" smtClean="0"/>
              <a:t/>
            </a:r>
            <a:br>
              <a:rPr lang="en-US" dirty="0" smtClean="0"/>
            </a:br>
            <a:r>
              <a:rPr lang="en-US" dirty="0" smtClean="0"/>
              <a:t>“Yeah, but he keeps breaking his and taking mine.”</a:t>
            </a:r>
            <a:endParaRPr lang="en-US" dirty="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“What do you have that makes you feel really happy?”</a:t>
            </a:r>
          </a:p>
          <a:p>
            <a:pPr>
              <a:buNone/>
            </a:pPr>
            <a:endParaRPr lang="en-US" dirty="0" smtClean="0"/>
          </a:p>
          <a:p>
            <a:pPr>
              <a:buNone/>
            </a:pPr>
            <a:r>
              <a:rPr lang="en-US" dirty="0" smtClean="0"/>
              <a:t>“What activities do you really like to do?”</a:t>
            </a:r>
          </a:p>
          <a:p>
            <a:pPr>
              <a:buNone/>
            </a:pPr>
            <a:endParaRPr lang="en-US" dirty="0" smtClean="0"/>
          </a:p>
          <a:p>
            <a:pPr>
              <a:buNone/>
            </a:pPr>
            <a:r>
              <a:rPr lang="en-US" dirty="0" smtClean="0"/>
              <a:t>“What do you have that your brother (or sister) doesn’t?”</a:t>
            </a:r>
          </a:p>
          <a:p>
            <a:pPr>
              <a:buNone/>
            </a:pPr>
            <a:endParaRPr lang="en-US" dirty="0" smtClean="0"/>
          </a:p>
          <a:p>
            <a:pPr>
              <a:buNone/>
            </a:pPr>
            <a:r>
              <a:rPr lang="en-US" dirty="0" smtClean="0"/>
              <a:t>“What do you do that your brother (or sister) doesn’t?”</a:t>
            </a:r>
            <a:endParaRPr lang="en-US" dirty="0"/>
          </a:p>
        </p:txBody>
      </p:sp>
      <p:sp>
        <p:nvSpPr>
          <p:cNvPr id="3" name="Title 2"/>
          <p:cNvSpPr>
            <a:spLocks noGrp="1"/>
          </p:cNvSpPr>
          <p:nvPr>
            <p:ph type="title"/>
          </p:nvPr>
        </p:nvSpPr>
        <p:spPr/>
        <p:txBody>
          <a:bodyPr/>
          <a:lstStyle/>
          <a:p>
            <a:r>
              <a:rPr lang="en-US" dirty="0" smtClean="0"/>
              <a:t>What to do…</a:t>
            </a:r>
            <a:endParaRPr lang="en-US" dirty="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381001"/>
            <a:ext cx="8534400" cy="4495800"/>
          </a:xfrm>
        </p:spPr>
        <p:txBody>
          <a:bodyPr>
            <a:noAutofit/>
          </a:bodyPr>
          <a:lstStyle/>
          <a:p>
            <a:r>
              <a:rPr lang="en-US" sz="4000" dirty="0" smtClean="0"/>
              <a:t>Amy stubbed her toe on a chair. Seeing her brother nearby, she whines, “Ouch! It’s Mike’s fault. He put the chair in my way.”</a:t>
            </a:r>
            <a:br>
              <a:rPr lang="en-US" sz="4000" dirty="0" smtClean="0"/>
            </a:br>
            <a:r>
              <a:rPr lang="en-US" sz="4000" dirty="0" smtClean="0"/>
              <a:t/>
            </a:r>
            <a:br>
              <a:rPr lang="en-US" sz="4000" dirty="0" smtClean="0"/>
            </a:br>
            <a:r>
              <a:rPr lang="en-US" sz="4000" dirty="0" smtClean="0"/>
              <a:t>“I did not! You blame me for everything!”</a:t>
            </a:r>
            <a:endParaRPr lang="en-US" sz="4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28600" y="457200"/>
            <a:ext cx="8686800" cy="4800600"/>
          </a:xfrm>
        </p:spPr>
        <p:txBody>
          <a:bodyPr>
            <a:normAutofit/>
          </a:bodyPr>
          <a:lstStyle/>
          <a:p>
            <a:r>
              <a:rPr lang="en-US" sz="4200" dirty="0" smtClean="0"/>
              <a:t>Your child was with friends after school, came home late, and did not finish her homework. You tell her that you are angry and if she does it again, she’s grounded for a week. She responds, “I hate you, Mom!” </a:t>
            </a:r>
            <a:endParaRPr lang="en-US" sz="4200" dirty="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dirty="0" smtClean="0">
                <a:solidFill>
                  <a:schemeClr val="accent1"/>
                </a:solidFill>
              </a:rPr>
              <a:t>Dad</a:t>
            </a:r>
            <a:r>
              <a:rPr lang="en-US" dirty="0" smtClean="0"/>
              <a:t>: Amy, how are you feeling right now?</a:t>
            </a:r>
          </a:p>
          <a:p>
            <a:pPr>
              <a:buNone/>
            </a:pPr>
            <a:r>
              <a:rPr lang="en-US" dirty="0" smtClean="0">
                <a:solidFill>
                  <a:schemeClr val="accent1"/>
                </a:solidFill>
              </a:rPr>
              <a:t>Amy</a:t>
            </a:r>
            <a:r>
              <a:rPr lang="en-US" dirty="0" smtClean="0"/>
              <a:t>: My toe hurts and I’m mad!</a:t>
            </a:r>
          </a:p>
          <a:p>
            <a:pPr>
              <a:buNone/>
            </a:pPr>
            <a:r>
              <a:rPr lang="en-US" dirty="0" smtClean="0">
                <a:solidFill>
                  <a:schemeClr val="accent1"/>
                </a:solidFill>
              </a:rPr>
              <a:t>Dad</a:t>
            </a:r>
            <a:r>
              <a:rPr lang="en-US" dirty="0" smtClean="0"/>
              <a:t>: Mike, what can you say to your sister so she’ll know you didn’t move the chair so that she’d get hurt?</a:t>
            </a:r>
          </a:p>
          <a:p>
            <a:pPr>
              <a:buNone/>
            </a:pPr>
            <a:r>
              <a:rPr lang="en-US" dirty="0" smtClean="0">
                <a:solidFill>
                  <a:schemeClr val="accent1"/>
                </a:solidFill>
              </a:rPr>
              <a:t>Mike</a:t>
            </a:r>
            <a:r>
              <a:rPr lang="en-US" dirty="0" smtClean="0"/>
              <a:t>: I know your toe hurts, Amy. I hate it when I stub my toe. But really, the chair is where it always is. Do you really think I moved it so it would be in your way?</a:t>
            </a:r>
          </a:p>
          <a:p>
            <a:pPr>
              <a:buNone/>
            </a:pPr>
            <a:r>
              <a:rPr lang="en-US" dirty="0" smtClean="0">
                <a:solidFill>
                  <a:schemeClr val="accent1"/>
                </a:solidFill>
              </a:rPr>
              <a:t>Amy</a:t>
            </a:r>
            <a:r>
              <a:rPr lang="en-US" dirty="0" smtClean="0"/>
              <a:t>: I guess not.</a:t>
            </a:r>
          </a:p>
          <a:p>
            <a:pPr>
              <a:buNone/>
            </a:pPr>
            <a:endParaRPr lang="en-US" dirty="0"/>
          </a:p>
        </p:txBody>
      </p:sp>
      <p:sp>
        <p:nvSpPr>
          <p:cNvPr id="3" name="Title 2"/>
          <p:cNvSpPr>
            <a:spLocks noGrp="1"/>
          </p:cNvSpPr>
          <p:nvPr>
            <p:ph type="title"/>
          </p:nvPr>
        </p:nvSpPr>
        <p:spPr/>
        <p:txBody>
          <a:bodyPr/>
          <a:lstStyle/>
          <a:p>
            <a:r>
              <a:rPr lang="en-US" dirty="0" smtClean="0"/>
              <a:t>What to do…</a:t>
            </a:r>
            <a:endParaRPr lang="en-US" dirty="0"/>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304800"/>
            <a:ext cx="8458200" cy="4571999"/>
          </a:xfrm>
        </p:spPr>
        <p:txBody>
          <a:bodyPr>
            <a:normAutofit fontScale="90000"/>
          </a:bodyPr>
          <a:lstStyle/>
          <a:p>
            <a:r>
              <a:rPr lang="en-US" dirty="0" smtClean="0"/>
              <a:t>Your four year old complained that your ten year old gets to walk the dog by herself but she has to go with her mom. You try explaining that she can when she’s older, but she’s too young right now.</a:t>
            </a:r>
            <a:endParaRPr lang="en-US" dirty="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“Why do you think your older sister can walk the dog by herself and you can’t?”</a:t>
            </a:r>
          </a:p>
          <a:p>
            <a:pPr>
              <a:buNone/>
            </a:pPr>
            <a:endParaRPr lang="en-US" dirty="0" smtClean="0"/>
          </a:p>
          <a:p>
            <a:pPr>
              <a:buNone/>
            </a:pPr>
            <a:r>
              <a:rPr lang="en-US" dirty="0" smtClean="0"/>
              <a:t>“What might happen if you are out by yourself and the dog started to pull away from you?”</a:t>
            </a:r>
          </a:p>
          <a:p>
            <a:pPr>
              <a:buNone/>
            </a:pPr>
            <a:endParaRPr lang="en-US" dirty="0" smtClean="0"/>
          </a:p>
          <a:p>
            <a:pPr>
              <a:buNone/>
            </a:pPr>
            <a:r>
              <a:rPr lang="en-US" dirty="0" smtClean="0"/>
              <a:t>“How would you feel about that?”</a:t>
            </a:r>
          </a:p>
          <a:p>
            <a:pPr>
              <a:buNone/>
            </a:pPr>
            <a:endParaRPr lang="en-US" dirty="0" smtClean="0"/>
          </a:p>
          <a:p>
            <a:pPr>
              <a:buNone/>
            </a:pPr>
            <a:r>
              <a:rPr lang="en-US" dirty="0" smtClean="0"/>
              <a:t>“How do you think Mom and Dad would feel?”</a:t>
            </a:r>
            <a:endParaRPr lang="en-US" dirty="0"/>
          </a:p>
        </p:txBody>
      </p:sp>
      <p:sp>
        <p:nvSpPr>
          <p:cNvPr id="3" name="Title 2"/>
          <p:cNvSpPr>
            <a:spLocks noGrp="1"/>
          </p:cNvSpPr>
          <p:nvPr>
            <p:ph type="title"/>
          </p:nvPr>
        </p:nvSpPr>
        <p:spPr/>
        <p:txBody>
          <a:bodyPr/>
          <a:lstStyle/>
          <a:p>
            <a:r>
              <a:rPr lang="en-US" dirty="0" smtClean="0"/>
              <a:t>What to do…</a:t>
            </a:r>
            <a:endParaRPr lang="en-US" dirty="0"/>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Conflicts between brothers and sisters are not only normal, but healthy</a:t>
            </a:r>
          </a:p>
          <a:p>
            <a:r>
              <a:rPr lang="en-US" dirty="0" smtClean="0"/>
              <a:t>Give opportunities to learn about other’s wishes, needs, and thoughts</a:t>
            </a:r>
          </a:p>
          <a:p>
            <a:r>
              <a:rPr lang="en-US" dirty="0" smtClean="0"/>
              <a:t>Learn ways to oppose, disagree, and compromise</a:t>
            </a:r>
          </a:p>
          <a:p>
            <a:endParaRPr lang="en-US" dirty="0" smtClean="0"/>
          </a:p>
          <a:p>
            <a:pPr algn="ctr">
              <a:buNone/>
            </a:pPr>
            <a:r>
              <a:rPr lang="en-US" sz="4000" dirty="0" smtClean="0"/>
              <a:t>Children learn to solve problems!</a:t>
            </a:r>
            <a:endParaRPr lang="en-US" sz="4000" dirty="0"/>
          </a:p>
        </p:txBody>
      </p:sp>
      <p:sp>
        <p:nvSpPr>
          <p:cNvPr id="3" name="Title 2"/>
          <p:cNvSpPr>
            <a:spLocks noGrp="1"/>
          </p:cNvSpPr>
          <p:nvPr>
            <p:ph type="title"/>
          </p:nvPr>
        </p:nvSpPr>
        <p:spPr/>
        <p:txBody>
          <a:bodyPr/>
          <a:lstStyle/>
          <a:p>
            <a:r>
              <a:rPr lang="en-US" dirty="0" smtClean="0"/>
              <a:t>Sibling Spats</a:t>
            </a:r>
            <a:endParaRPr lang="en-US" dirty="0"/>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457200"/>
            <a:ext cx="8229600" cy="5550091"/>
          </a:xfrm>
        </p:spPr>
        <p:txBody>
          <a:bodyPr>
            <a:noAutofit/>
          </a:bodyPr>
          <a:lstStyle/>
          <a:p>
            <a:pPr algn="ctr">
              <a:buNone/>
            </a:pPr>
            <a:r>
              <a:rPr lang="en-US" sz="4400" dirty="0" smtClean="0"/>
              <a:t>“Allowing your children to solve everyday problems at home, in a safe place, helps them practice the skills they will need to solve conflicts in school, in the neighborhood, and wherever they go.”</a:t>
            </a:r>
            <a:endParaRPr lang="en-US" sz="4400" dirty="0"/>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“No One Likes Me”</a:t>
            </a:r>
          </a:p>
          <a:p>
            <a:r>
              <a:rPr lang="en-US" dirty="0" smtClean="0"/>
              <a:t>Appreciate Other’s Tastes</a:t>
            </a:r>
          </a:p>
          <a:p>
            <a:r>
              <a:rPr lang="en-US" dirty="0" smtClean="0"/>
              <a:t>Assuming the Worst</a:t>
            </a:r>
          </a:p>
          <a:p>
            <a:r>
              <a:rPr lang="en-US" dirty="0" smtClean="0"/>
              <a:t>Bragging</a:t>
            </a:r>
          </a:p>
        </p:txBody>
      </p:sp>
      <p:sp>
        <p:nvSpPr>
          <p:cNvPr id="3" name="Title 2"/>
          <p:cNvSpPr>
            <a:spLocks noGrp="1"/>
          </p:cNvSpPr>
          <p:nvPr>
            <p:ph type="title"/>
          </p:nvPr>
        </p:nvSpPr>
        <p:spPr/>
        <p:txBody>
          <a:bodyPr/>
          <a:lstStyle/>
          <a:p>
            <a:r>
              <a:rPr lang="en-US" dirty="0" smtClean="0"/>
              <a:t>Peers</a:t>
            </a:r>
            <a:endParaRPr lang="en-US" dirty="0"/>
          </a:p>
        </p:txBody>
      </p:sp>
      <p:pic>
        <p:nvPicPr>
          <p:cNvPr id="18434" name="Picture 2" descr="C:\Documents and Settings\Muhlenberg SD\Local Settings\Temporary Internet Files\Content.IE5\8FB7E0D9\MCj00890040000[1].wmf"/>
          <p:cNvPicPr>
            <a:picLocks noChangeAspect="1" noChangeArrowheads="1"/>
          </p:cNvPicPr>
          <p:nvPr/>
        </p:nvPicPr>
        <p:blipFill>
          <a:blip r:embed="rId3"/>
          <a:srcRect/>
          <a:stretch>
            <a:fillRect/>
          </a:stretch>
        </p:blipFill>
        <p:spPr bwMode="auto">
          <a:xfrm>
            <a:off x="4139982" y="3733800"/>
            <a:ext cx="3388180" cy="1792834"/>
          </a:xfrm>
          <a:prstGeom prst="rect">
            <a:avLst/>
          </a:prstGeom>
          <a:noFill/>
        </p:spPr>
      </p:pic>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381000"/>
            <a:ext cx="7772400" cy="4419599"/>
          </a:xfrm>
        </p:spPr>
        <p:txBody>
          <a:bodyPr>
            <a:normAutofit fontScale="90000"/>
          </a:bodyPr>
          <a:lstStyle/>
          <a:p>
            <a:r>
              <a:rPr lang="en-US" sz="3100" dirty="0" smtClean="0"/>
              <a:t>Some children experience rejections the first time they ask to join a game or invite someone to their house.</a:t>
            </a:r>
            <a:br>
              <a:rPr lang="en-US" sz="3100" dirty="0" smtClean="0"/>
            </a:br>
            <a:r>
              <a:rPr lang="en-US" sz="3100" dirty="0" smtClean="0"/>
              <a:t/>
            </a:r>
            <a:br>
              <a:rPr lang="en-US" sz="3100" dirty="0" smtClean="0"/>
            </a:br>
            <a:r>
              <a:rPr lang="en-US" sz="3100" dirty="0" smtClean="0"/>
              <a:t>Some children are naturally shy and don’t know how to approach others.</a:t>
            </a:r>
            <a:br>
              <a:rPr lang="en-US" sz="3100" dirty="0" smtClean="0"/>
            </a:br>
            <a:r>
              <a:rPr lang="en-US" sz="3100" dirty="0" smtClean="0"/>
              <a:t/>
            </a:r>
            <a:br>
              <a:rPr lang="en-US" sz="3100" dirty="0" smtClean="0"/>
            </a:br>
            <a:r>
              <a:rPr lang="en-US" sz="3100" dirty="0" smtClean="0"/>
              <a:t>Some children don’t know how to </a:t>
            </a:r>
            <a:r>
              <a:rPr lang="en-US" sz="3200" dirty="0" smtClean="0"/>
              <a:t>let other children know that they’re interested in joining in.</a:t>
            </a:r>
            <a:endParaRPr lang="en-US" sz="3200" dirty="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dirty="0" smtClean="0">
                <a:solidFill>
                  <a:schemeClr val="accent1"/>
                </a:solidFill>
              </a:rPr>
              <a:t>Mom</a:t>
            </a:r>
            <a:r>
              <a:rPr lang="en-US" dirty="0" smtClean="0"/>
              <a:t>: What did you do when you saw the girls playing office?</a:t>
            </a:r>
          </a:p>
          <a:p>
            <a:pPr>
              <a:buNone/>
            </a:pPr>
            <a:r>
              <a:rPr lang="en-US" dirty="0" smtClean="0">
                <a:solidFill>
                  <a:schemeClr val="accent1"/>
                </a:solidFill>
              </a:rPr>
              <a:t>Grace</a:t>
            </a:r>
            <a:r>
              <a:rPr lang="en-US" dirty="0" smtClean="0"/>
              <a:t>: I told them I could be the secretary.</a:t>
            </a:r>
          </a:p>
          <a:p>
            <a:pPr>
              <a:buNone/>
            </a:pPr>
            <a:r>
              <a:rPr lang="en-US" dirty="0" smtClean="0">
                <a:solidFill>
                  <a:schemeClr val="accent1"/>
                </a:solidFill>
              </a:rPr>
              <a:t>Mom</a:t>
            </a:r>
            <a:r>
              <a:rPr lang="en-US" dirty="0" smtClean="0"/>
              <a:t>: And what did they say?</a:t>
            </a:r>
          </a:p>
          <a:p>
            <a:pPr>
              <a:buNone/>
            </a:pPr>
            <a:r>
              <a:rPr lang="en-US" dirty="0" smtClean="0">
                <a:solidFill>
                  <a:schemeClr val="accent1"/>
                </a:solidFill>
              </a:rPr>
              <a:t>Grace</a:t>
            </a:r>
            <a:r>
              <a:rPr lang="en-US" dirty="0" smtClean="0"/>
              <a:t>: We already have a secretary.</a:t>
            </a:r>
          </a:p>
          <a:p>
            <a:pPr>
              <a:buNone/>
            </a:pPr>
            <a:r>
              <a:rPr lang="en-US" dirty="0" smtClean="0">
                <a:solidFill>
                  <a:schemeClr val="accent1"/>
                </a:solidFill>
              </a:rPr>
              <a:t>Mom</a:t>
            </a:r>
            <a:r>
              <a:rPr lang="en-US" dirty="0" smtClean="0"/>
              <a:t>: What could you have done to find that out?”</a:t>
            </a:r>
          </a:p>
          <a:p>
            <a:pPr>
              <a:buNone/>
            </a:pPr>
            <a:r>
              <a:rPr lang="en-US" dirty="0" smtClean="0">
                <a:solidFill>
                  <a:schemeClr val="accent1"/>
                </a:solidFill>
              </a:rPr>
              <a:t>Grace</a:t>
            </a:r>
            <a:r>
              <a:rPr lang="en-US" dirty="0" smtClean="0"/>
              <a:t>: Watched them play a while and see what they don’t have.</a:t>
            </a:r>
          </a:p>
          <a:p>
            <a:pPr>
              <a:buNone/>
            </a:pPr>
            <a:r>
              <a:rPr lang="en-US" dirty="0" smtClean="0">
                <a:solidFill>
                  <a:schemeClr val="accent1"/>
                </a:solidFill>
              </a:rPr>
              <a:t>Mom</a:t>
            </a:r>
            <a:r>
              <a:rPr lang="en-US" dirty="0" smtClean="0"/>
              <a:t>: Good thinking.</a:t>
            </a:r>
          </a:p>
          <a:p>
            <a:pPr>
              <a:buNone/>
            </a:pPr>
            <a:endParaRPr lang="en-US" dirty="0" smtClean="0"/>
          </a:p>
          <a:p>
            <a:pPr>
              <a:buNone/>
            </a:pPr>
            <a:endParaRPr lang="en-US" dirty="0"/>
          </a:p>
        </p:txBody>
      </p:sp>
      <p:sp>
        <p:nvSpPr>
          <p:cNvPr id="3" name="Title 2"/>
          <p:cNvSpPr>
            <a:spLocks noGrp="1"/>
          </p:cNvSpPr>
          <p:nvPr>
            <p:ph type="title"/>
          </p:nvPr>
        </p:nvSpPr>
        <p:spPr/>
        <p:txBody>
          <a:bodyPr/>
          <a:lstStyle/>
          <a:p>
            <a:r>
              <a:rPr lang="en-US" dirty="0" smtClean="0"/>
              <a:t>Problem-Solving Approach</a:t>
            </a:r>
            <a:endParaRPr lang="en-US" dirty="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381001"/>
            <a:ext cx="8458200" cy="4495800"/>
          </a:xfrm>
        </p:spPr>
        <p:txBody>
          <a:bodyPr>
            <a:normAutofit/>
          </a:bodyPr>
          <a:lstStyle/>
          <a:p>
            <a:r>
              <a:rPr lang="en-US" sz="4000" dirty="0" smtClean="0"/>
              <a:t>Roger wanted to play with Harris’s fire truck, so he offered his remote control car instead. Harris didn’t want the car, and Roger became agitated and upset. It was his favorite toy, why didn’t Harris want to play with it?</a:t>
            </a:r>
            <a:endParaRPr lang="en-US" sz="4000" dirty="0"/>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None/>
            </a:pPr>
            <a:r>
              <a:rPr lang="en-US" dirty="0" smtClean="0">
                <a:solidFill>
                  <a:schemeClr val="accent1"/>
                </a:solidFill>
              </a:rPr>
              <a:t>Mom</a:t>
            </a:r>
            <a:r>
              <a:rPr lang="en-US" dirty="0" smtClean="0"/>
              <a:t>: We’re going to play a game. It’s called the “do you like?” game. I’ll start. Roger, do you like strawberries?</a:t>
            </a:r>
          </a:p>
          <a:p>
            <a:pPr>
              <a:buNone/>
            </a:pPr>
            <a:r>
              <a:rPr lang="en-US" dirty="0" smtClean="0">
                <a:solidFill>
                  <a:schemeClr val="accent1"/>
                </a:solidFill>
              </a:rPr>
              <a:t>Roger</a:t>
            </a:r>
            <a:r>
              <a:rPr lang="en-US" dirty="0" smtClean="0"/>
              <a:t>: Yep!</a:t>
            </a:r>
          </a:p>
          <a:p>
            <a:pPr>
              <a:buNone/>
            </a:pPr>
            <a:r>
              <a:rPr lang="en-US" dirty="0" smtClean="0">
                <a:solidFill>
                  <a:schemeClr val="accent1"/>
                </a:solidFill>
              </a:rPr>
              <a:t>Mom</a:t>
            </a:r>
            <a:r>
              <a:rPr lang="en-US" dirty="0" smtClean="0"/>
              <a:t>: Harris, do you like strawberries?</a:t>
            </a:r>
          </a:p>
          <a:p>
            <a:pPr>
              <a:buNone/>
            </a:pPr>
            <a:r>
              <a:rPr lang="en-US" dirty="0" smtClean="0">
                <a:solidFill>
                  <a:schemeClr val="accent1"/>
                </a:solidFill>
              </a:rPr>
              <a:t>Harris</a:t>
            </a:r>
            <a:r>
              <a:rPr lang="en-US" dirty="0" smtClean="0"/>
              <a:t>: Nope!</a:t>
            </a:r>
          </a:p>
          <a:p>
            <a:pPr>
              <a:buNone/>
            </a:pPr>
            <a:r>
              <a:rPr lang="en-US" dirty="0" smtClean="0">
                <a:solidFill>
                  <a:schemeClr val="accent1"/>
                </a:solidFill>
              </a:rPr>
              <a:t>Mom</a:t>
            </a:r>
            <a:r>
              <a:rPr lang="en-US" dirty="0" smtClean="0"/>
              <a:t>: Do you two like the </a:t>
            </a:r>
            <a:r>
              <a:rPr lang="en-US" i="1" dirty="0" smtClean="0"/>
              <a:t>same</a:t>
            </a:r>
            <a:r>
              <a:rPr lang="en-US" dirty="0" smtClean="0"/>
              <a:t> thing or something </a:t>
            </a:r>
            <a:r>
              <a:rPr lang="en-US" i="1" dirty="0" smtClean="0"/>
              <a:t>different</a:t>
            </a:r>
            <a:r>
              <a:rPr lang="en-US" dirty="0" smtClean="0"/>
              <a:t>?</a:t>
            </a:r>
          </a:p>
          <a:p>
            <a:pPr>
              <a:buNone/>
            </a:pPr>
            <a:r>
              <a:rPr lang="en-US" dirty="0" smtClean="0">
                <a:solidFill>
                  <a:schemeClr val="accent1"/>
                </a:solidFill>
              </a:rPr>
              <a:t>Roger &amp; Harris</a:t>
            </a:r>
            <a:r>
              <a:rPr lang="en-US" dirty="0" smtClean="0"/>
              <a:t>: Different!</a:t>
            </a:r>
          </a:p>
          <a:p>
            <a:pPr>
              <a:buNone/>
            </a:pPr>
            <a:r>
              <a:rPr lang="en-US" dirty="0" smtClean="0">
                <a:solidFill>
                  <a:schemeClr val="accent1"/>
                </a:solidFill>
              </a:rPr>
              <a:t>Mom</a:t>
            </a:r>
            <a:r>
              <a:rPr lang="en-US" dirty="0" smtClean="0"/>
              <a:t>: Now Roger, you try this game with Harris.</a:t>
            </a:r>
          </a:p>
          <a:p>
            <a:pPr>
              <a:buNone/>
            </a:pPr>
            <a:endParaRPr lang="en-US" dirty="0"/>
          </a:p>
        </p:txBody>
      </p:sp>
      <p:sp>
        <p:nvSpPr>
          <p:cNvPr id="3" name="Title 2"/>
          <p:cNvSpPr>
            <a:spLocks noGrp="1"/>
          </p:cNvSpPr>
          <p:nvPr>
            <p:ph type="title"/>
          </p:nvPr>
        </p:nvSpPr>
        <p:spPr/>
        <p:txBody>
          <a:bodyPr/>
          <a:lstStyle/>
          <a:p>
            <a:r>
              <a:rPr lang="en-US" dirty="0" smtClean="0"/>
              <a:t>“Do You Like?” Game</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“How do you think I feel when you talk to me like that?”</a:t>
            </a:r>
          </a:p>
          <a:p>
            <a:r>
              <a:rPr lang="en-US" dirty="0" smtClean="0"/>
              <a:t>“Can you think of a different way to tell me how you feel?”</a:t>
            </a:r>
          </a:p>
          <a:p>
            <a:endParaRPr lang="en-US" dirty="0" smtClean="0"/>
          </a:p>
          <a:p>
            <a:pPr>
              <a:buNone/>
            </a:pPr>
            <a:r>
              <a:rPr lang="en-US" dirty="0" smtClean="0"/>
              <a:t>When calm…</a:t>
            </a:r>
          </a:p>
          <a:p>
            <a:r>
              <a:rPr lang="en-US" dirty="0" smtClean="0"/>
              <a:t>“What can you think of to do so you will get your homework done on time?”</a:t>
            </a:r>
            <a:endParaRPr lang="en-US" dirty="0"/>
          </a:p>
        </p:txBody>
      </p:sp>
      <p:sp>
        <p:nvSpPr>
          <p:cNvPr id="3" name="Title 2"/>
          <p:cNvSpPr>
            <a:spLocks noGrp="1"/>
          </p:cNvSpPr>
          <p:nvPr>
            <p:ph type="title"/>
          </p:nvPr>
        </p:nvSpPr>
        <p:spPr/>
        <p:txBody>
          <a:bodyPr/>
          <a:lstStyle/>
          <a:p>
            <a:r>
              <a:rPr lang="en-US" dirty="0" smtClean="0"/>
              <a:t>Ask your child…</a:t>
            </a:r>
            <a:endParaRPr lang="en-US" dirty="0"/>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169091"/>
          </a:xfrm>
        </p:spPr>
        <p:txBody>
          <a:bodyPr>
            <a:normAutofit/>
          </a:bodyPr>
          <a:lstStyle/>
          <a:p>
            <a:pPr>
              <a:buNone/>
            </a:pPr>
            <a:r>
              <a:rPr lang="en-US" dirty="0" smtClean="0">
                <a:solidFill>
                  <a:schemeClr val="accent1"/>
                </a:solidFill>
              </a:rPr>
              <a:t>Roger</a:t>
            </a:r>
            <a:r>
              <a:rPr lang="en-US" dirty="0" smtClean="0"/>
              <a:t>: Do you like pizza?</a:t>
            </a:r>
          </a:p>
          <a:p>
            <a:pPr>
              <a:buNone/>
            </a:pPr>
            <a:r>
              <a:rPr lang="en-US" dirty="0" smtClean="0">
                <a:solidFill>
                  <a:schemeClr val="accent1"/>
                </a:solidFill>
              </a:rPr>
              <a:t>Harris</a:t>
            </a:r>
            <a:r>
              <a:rPr lang="en-US" dirty="0" smtClean="0"/>
              <a:t>: Yep!</a:t>
            </a:r>
          </a:p>
          <a:p>
            <a:pPr>
              <a:buNone/>
            </a:pPr>
            <a:r>
              <a:rPr lang="en-US" dirty="0" smtClean="0">
                <a:solidFill>
                  <a:schemeClr val="accent1"/>
                </a:solidFill>
              </a:rPr>
              <a:t>Roger</a:t>
            </a:r>
            <a:r>
              <a:rPr lang="en-US" dirty="0" smtClean="0"/>
              <a:t>: Do you like candy?</a:t>
            </a:r>
          </a:p>
          <a:p>
            <a:pPr>
              <a:buNone/>
            </a:pPr>
            <a:r>
              <a:rPr lang="en-US" dirty="0" smtClean="0">
                <a:solidFill>
                  <a:schemeClr val="accent1"/>
                </a:solidFill>
              </a:rPr>
              <a:t>Harris</a:t>
            </a:r>
            <a:r>
              <a:rPr lang="en-US" dirty="0" smtClean="0"/>
              <a:t>: Yep!</a:t>
            </a:r>
          </a:p>
          <a:p>
            <a:pPr>
              <a:buNone/>
            </a:pPr>
            <a:r>
              <a:rPr lang="en-US" dirty="0" smtClean="0">
                <a:solidFill>
                  <a:schemeClr val="accent1"/>
                </a:solidFill>
              </a:rPr>
              <a:t>Roger</a:t>
            </a:r>
            <a:r>
              <a:rPr lang="en-US" dirty="0" smtClean="0"/>
              <a:t>: Do you like spinach?</a:t>
            </a:r>
          </a:p>
          <a:p>
            <a:pPr>
              <a:buNone/>
            </a:pPr>
            <a:r>
              <a:rPr lang="en-US" dirty="0" smtClean="0">
                <a:solidFill>
                  <a:schemeClr val="accent1"/>
                </a:solidFill>
              </a:rPr>
              <a:t>Harris</a:t>
            </a:r>
            <a:r>
              <a:rPr lang="en-US" dirty="0" smtClean="0"/>
              <a:t>: </a:t>
            </a:r>
            <a:r>
              <a:rPr lang="en-US" dirty="0" err="1" smtClean="0"/>
              <a:t>Nooooo</a:t>
            </a:r>
            <a:r>
              <a:rPr lang="en-US" dirty="0" smtClean="0"/>
              <a:t>.</a:t>
            </a:r>
          </a:p>
          <a:p>
            <a:pPr>
              <a:buNone/>
            </a:pPr>
            <a:r>
              <a:rPr lang="en-US" dirty="0" smtClean="0">
                <a:solidFill>
                  <a:schemeClr val="accent1"/>
                </a:solidFill>
              </a:rPr>
              <a:t>Mom</a:t>
            </a:r>
            <a:r>
              <a:rPr lang="en-US" dirty="0" smtClean="0"/>
              <a:t>: Sometimes people like the same things and sometimes they life something different. Is it OK for different people to like different things?</a:t>
            </a:r>
          </a:p>
          <a:p>
            <a:pPr>
              <a:buNone/>
            </a:pPr>
            <a:endParaRPr lang="en-US" dirty="0" smtClean="0"/>
          </a:p>
          <a:p>
            <a:pPr>
              <a:buNone/>
            </a:pPr>
            <a:endParaRPr lang="en-US" dirty="0" smtClean="0"/>
          </a:p>
          <a:p>
            <a:pPr>
              <a:buNone/>
            </a:pPr>
            <a:endParaRPr lang="en-US" dirty="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381001"/>
            <a:ext cx="7772400" cy="4419600"/>
          </a:xfrm>
        </p:spPr>
        <p:txBody>
          <a:bodyPr>
            <a:normAutofit fontScale="90000"/>
          </a:bodyPr>
          <a:lstStyle/>
          <a:p>
            <a:r>
              <a:rPr lang="en-US" dirty="0" smtClean="0"/>
              <a:t>Your ten year old comes home from school distraught. “Leah didn’t play with me today. I know she’s mad at me and doesn’t want to be friends.”</a:t>
            </a:r>
            <a:endParaRPr lang="en-US" dirty="0"/>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buNone/>
            </a:pPr>
            <a:r>
              <a:rPr lang="en-US" sz="2600" dirty="0" smtClean="0">
                <a:solidFill>
                  <a:schemeClr val="accent1"/>
                </a:solidFill>
              </a:rPr>
              <a:t>Sandy: </a:t>
            </a:r>
            <a:r>
              <a:rPr lang="en-US" sz="2600" dirty="0" smtClean="0"/>
              <a:t>Dad, Leah’s mad at me. She’s supposed to be my best friend but she didn’t talk to me all day. I asked her to play with me and she didn’t even answer.</a:t>
            </a:r>
            <a:endParaRPr lang="en-US" sz="2600" dirty="0" smtClean="0">
              <a:solidFill>
                <a:schemeClr val="accent1"/>
              </a:solidFill>
            </a:endParaRPr>
          </a:p>
          <a:p>
            <a:pPr>
              <a:buNone/>
            </a:pPr>
            <a:r>
              <a:rPr lang="en-US" sz="2600" dirty="0" smtClean="0">
                <a:solidFill>
                  <a:schemeClr val="accent1"/>
                </a:solidFill>
              </a:rPr>
              <a:t>Dad</a:t>
            </a:r>
            <a:r>
              <a:rPr lang="en-US" sz="2600" dirty="0" smtClean="0"/>
              <a:t>: I know you’re upset. Let’s make up a story about a girl named Sherry who broke a play date with her friend. See how many </a:t>
            </a:r>
            <a:r>
              <a:rPr lang="en-US" sz="2600" i="1" dirty="0" smtClean="0"/>
              <a:t>different </a:t>
            </a:r>
            <a:r>
              <a:rPr lang="en-US" sz="2600" dirty="0" smtClean="0"/>
              <a:t>reasons you and your sister can think of that would explain why Sherry might have done that.</a:t>
            </a:r>
          </a:p>
          <a:p>
            <a:pPr>
              <a:buNone/>
            </a:pPr>
            <a:r>
              <a:rPr lang="en-US" sz="2600" dirty="0" smtClean="0">
                <a:solidFill>
                  <a:schemeClr val="accent1"/>
                </a:solidFill>
              </a:rPr>
              <a:t>Sandy</a:t>
            </a:r>
            <a:r>
              <a:rPr lang="en-US" sz="2600" dirty="0" smtClean="0"/>
              <a:t>: She didn’t want to play with her anymore.</a:t>
            </a:r>
          </a:p>
          <a:p>
            <a:pPr>
              <a:buNone/>
            </a:pPr>
            <a:r>
              <a:rPr lang="en-US" sz="2600" dirty="0" smtClean="0">
                <a:solidFill>
                  <a:schemeClr val="accent1"/>
                </a:solidFill>
              </a:rPr>
              <a:t>Molly</a:t>
            </a:r>
            <a:r>
              <a:rPr lang="en-US" sz="2600" dirty="0" smtClean="0"/>
              <a:t>: She felt sick.</a:t>
            </a:r>
          </a:p>
          <a:p>
            <a:pPr>
              <a:buNone/>
            </a:pPr>
            <a:r>
              <a:rPr lang="en-US" sz="2600" dirty="0" smtClean="0">
                <a:solidFill>
                  <a:schemeClr val="accent1"/>
                </a:solidFill>
              </a:rPr>
              <a:t>Sandy</a:t>
            </a:r>
            <a:r>
              <a:rPr lang="en-US" sz="2600" dirty="0" smtClean="0"/>
              <a:t>: She was sad ‘cause her dog died.</a:t>
            </a:r>
          </a:p>
          <a:p>
            <a:pPr>
              <a:buNone/>
            </a:pPr>
            <a:r>
              <a:rPr lang="en-US" sz="2600" dirty="0" smtClean="0">
                <a:solidFill>
                  <a:schemeClr val="accent1"/>
                </a:solidFill>
              </a:rPr>
              <a:t>Molly</a:t>
            </a:r>
            <a:r>
              <a:rPr lang="en-US" sz="2600" dirty="0" smtClean="0"/>
              <a:t>: The teacher yelled at her.</a:t>
            </a:r>
          </a:p>
          <a:p>
            <a:pPr>
              <a:buNone/>
            </a:pPr>
            <a:r>
              <a:rPr lang="en-US" sz="2600" dirty="0" smtClean="0">
                <a:solidFill>
                  <a:schemeClr val="accent1"/>
                </a:solidFill>
              </a:rPr>
              <a:t>Dad</a:t>
            </a:r>
            <a:r>
              <a:rPr lang="en-US" sz="2600" dirty="0" smtClean="0"/>
              <a:t>: Good thinking, girls. Sandy, now can you think of why else Leah may not have talked to you today?</a:t>
            </a:r>
          </a:p>
          <a:p>
            <a:pPr>
              <a:buNone/>
            </a:pPr>
            <a:r>
              <a:rPr lang="en-US" sz="2600" dirty="0" smtClean="0">
                <a:solidFill>
                  <a:schemeClr val="accent1"/>
                </a:solidFill>
              </a:rPr>
              <a:t>Sandy</a:t>
            </a:r>
            <a:r>
              <a:rPr lang="en-US" sz="2600" dirty="0" smtClean="0"/>
              <a:t>: Maybe she got a bad grade on a test.</a:t>
            </a:r>
          </a:p>
          <a:p>
            <a:pPr>
              <a:buNone/>
            </a:pPr>
            <a:endParaRPr lang="en-US" dirty="0" smtClean="0"/>
          </a:p>
          <a:p>
            <a:pPr>
              <a:buNone/>
            </a:pPr>
            <a:endParaRPr lang="en-US" dirty="0"/>
          </a:p>
        </p:txBody>
      </p:sp>
      <p:sp>
        <p:nvSpPr>
          <p:cNvPr id="3" name="Title 2"/>
          <p:cNvSpPr>
            <a:spLocks noGrp="1"/>
          </p:cNvSpPr>
          <p:nvPr>
            <p:ph type="title"/>
          </p:nvPr>
        </p:nvSpPr>
        <p:spPr/>
        <p:txBody>
          <a:bodyPr/>
          <a:lstStyle/>
          <a:p>
            <a:r>
              <a:rPr lang="en-US" dirty="0" smtClean="0"/>
              <a:t>“Why Else” Dialogue</a:t>
            </a:r>
            <a:endParaRPr lang="en-US" dirty="0"/>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381001"/>
            <a:ext cx="8610600" cy="4495800"/>
          </a:xfrm>
        </p:spPr>
        <p:txBody>
          <a:bodyPr>
            <a:noAutofit/>
          </a:bodyPr>
          <a:lstStyle/>
          <a:p>
            <a:r>
              <a:rPr lang="en-US" sz="3300" dirty="0" smtClean="0"/>
              <a:t>Does your child exaggerate his accomplishments by telling other kids he does things you know aren’t quite true?</a:t>
            </a:r>
            <a:br>
              <a:rPr lang="en-US" sz="3300" dirty="0" smtClean="0"/>
            </a:br>
            <a:r>
              <a:rPr lang="en-US" sz="3300" dirty="0" smtClean="0"/>
              <a:t/>
            </a:r>
            <a:br>
              <a:rPr lang="en-US" sz="3300" dirty="0" smtClean="0"/>
            </a:br>
            <a:r>
              <a:rPr lang="en-US" sz="3300" dirty="0" smtClean="0"/>
              <a:t>Does he put other kids down?</a:t>
            </a:r>
            <a:br>
              <a:rPr lang="en-US" sz="3300" dirty="0" smtClean="0"/>
            </a:br>
            <a:r>
              <a:rPr lang="en-US" sz="3300" dirty="0" smtClean="0"/>
              <a:t/>
            </a:r>
            <a:br>
              <a:rPr lang="en-US" sz="3300" dirty="0" smtClean="0"/>
            </a:br>
            <a:r>
              <a:rPr lang="en-US" sz="3300" dirty="0" smtClean="0"/>
              <a:t>Does he brag and show off to classmates about things he really is good at?</a:t>
            </a:r>
            <a:endParaRPr lang="en-US" sz="3300" dirty="0"/>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buNone/>
            </a:pPr>
            <a:r>
              <a:rPr lang="en-US" dirty="0" smtClean="0">
                <a:solidFill>
                  <a:schemeClr val="accent1"/>
                </a:solidFill>
              </a:rPr>
              <a:t>Mom</a:t>
            </a:r>
            <a:r>
              <a:rPr lang="en-US" dirty="0" smtClean="0"/>
              <a:t>: I want you to make up a story about a boy named Michael who brags a lot. I’ll help you. First, you make up what Michael brags about.</a:t>
            </a:r>
          </a:p>
          <a:p>
            <a:pPr>
              <a:buNone/>
            </a:pPr>
            <a:r>
              <a:rPr lang="en-US" dirty="0" smtClean="0">
                <a:solidFill>
                  <a:schemeClr val="accent1"/>
                </a:solidFill>
              </a:rPr>
              <a:t>Ray</a:t>
            </a:r>
            <a:r>
              <a:rPr lang="en-US" dirty="0" smtClean="0"/>
              <a:t>: He says he can run faster than anyone at school.</a:t>
            </a:r>
          </a:p>
          <a:p>
            <a:pPr>
              <a:buNone/>
            </a:pPr>
            <a:r>
              <a:rPr lang="en-US" dirty="0" smtClean="0">
                <a:solidFill>
                  <a:schemeClr val="accent1"/>
                </a:solidFill>
              </a:rPr>
              <a:t>Mom</a:t>
            </a:r>
            <a:r>
              <a:rPr lang="en-US" dirty="0" smtClean="0"/>
              <a:t>: Now make up three reasons why Michael may want to brag.</a:t>
            </a:r>
          </a:p>
          <a:p>
            <a:pPr>
              <a:buNone/>
            </a:pPr>
            <a:r>
              <a:rPr lang="en-US" dirty="0" smtClean="0">
                <a:solidFill>
                  <a:schemeClr val="accent1"/>
                </a:solidFill>
              </a:rPr>
              <a:t>Ray</a:t>
            </a:r>
            <a:r>
              <a:rPr lang="en-US" dirty="0" smtClean="0"/>
              <a:t>: Maybe he likes to be a big shot, maybe he thinks kids will want to be his friend, and maybe it makes him feel good inside.</a:t>
            </a:r>
          </a:p>
          <a:p>
            <a:pPr>
              <a:buNone/>
            </a:pPr>
            <a:r>
              <a:rPr lang="en-US" dirty="0" smtClean="0">
                <a:solidFill>
                  <a:schemeClr val="accent1"/>
                </a:solidFill>
              </a:rPr>
              <a:t>Mom</a:t>
            </a:r>
            <a:r>
              <a:rPr lang="en-US" dirty="0" smtClean="0"/>
              <a:t>: How do you think the other kids feel when Michael brags like that?</a:t>
            </a:r>
          </a:p>
          <a:p>
            <a:pPr>
              <a:buNone/>
            </a:pPr>
            <a:r>
              <a:rPr lang="en-US" dirty="0" smtClean="0">
                <a:solidFill>
                  <a:schemeClr val="accent1"/>
                </a:solidFill>
              </a:rPr>
              <a:t>Ray</a:t>
            </a:r>
            <a:r>
              <a:rPr lang="en-US" dirty="0" smtClean="0"/>
              <a:t>: Probably mad.</a:t>
            </a:r>
          </a:p>
          <a:p>
            <a:pPr>
              <a:buNone/>
            </a:pPr>
            <a:endParaRPr lang="en-US" dirty="0" smtClean="0"/>
          </a:p>
          <a:p>
            <a:pPr>
              <a:buNone/>
            </a:pPr>
            <a:endParaRPr lang="en-US" dirty="0"/>
          </a:p>
        </p:txBody>
      </p:sp>
      <p:sp>
        <p:nvSpPr>
          <p:cNvPr id="3" name="Title 2"/>
          <p:cNvSpPr>
            <a:spLocks noGrp="1"/>
          </p:cNvSpPr>
          <p:nvPr>
            <p:ph type="title"/>
          </p:nvPr>
        </p:nvSpPr>
        <p:spPr/>
        <p:txBody>
          <a:bodyPr/>
          <a:lstStyle/>
          <a:p>
            <a:r>
              <a:rPr lang="en-US" dirty="0" smtClean="0"/>
              <a:t>What to do…</a:t>
            </a:r>
            <a:endParaRPr lang="en-US" dirty="0"/>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550091"/>
          </a:xfrm>
        </p:spPr>
        <p:txBody>
          <a:bodyPr>
            <a:normAutofit fontScale="92500" lnSpcReduction="10000"/>
          </a:bodyPr>
          <a:lstStyle/>
          <a:p>
            <a:pPr>
              <a:buNone/>
            </a:pPr>
            <a:r>
              <a:rPr lang="en-US" dirty="0" smtClean="0">
                <a:solidFill>
                  <a:schemeClr val="accent1"/>
                </a:solidFill>
              </a:rPr>
              <a:t>Mom</a:t>
            </a:r>
            <a:r>
              <a:rPr lang="en-US" dirty="0" smtClean="0"/>
              <a:t>: And how do you think Michael really feels inside when he brags?</a:t>
            </a:r>
          </a:p>
          <a:p>
            <a:pPr>
              <a:buNone/>
            </a:pPr>
            <a:r>
              <a:rPr lang="en-US" dirty="0" smtClean="0">
                <a:solidFill>
                  <a:schemeClr val="accent1"/>
                </a:solidFill>
              </a:rPr>
              <a:t>Ray</a:t>
            </a:r>
            <a:r>
              <a:rPr lang="en-US" dirty="0" smtClean="0"/>
              <a:t>: Probably bad.</a:t>
            </a:r>
          </a:p>
          <a:p>
            <a:pPr>
              <a:buNone/>
            </a:pPr>
            <a:r>
              <a:rPr lang="en-US" dirty="0" smtClean="0">
                <a:solidFill>
                  <a:schemeClr val="accent1"/>
                </a:solidFill>
              </a:rPr>
              <a:t>Mom</a:t>
            </a:r>
            <a:r>
              <a:rPr lang="en-US" dirty="0" smtClean="0"/>
              <a:t>: What might his friends think if they run a race and Michael doesn’t win?</a:t>
            </a:r>
          </a:p>
          <a:p>
            <a:pPr>
              <a:buNone/>
            </a:pPr>
            <a:r>
              <a:rPr lang="en-US" dirty="0" smtClean="0">
                <a:solidFill>
                  <a:schemeClr val="accent1"/>
                </a:solidFill>
              </a:rPr>
              <a:t>Ray</a:t>
            </a:r>
            <a:r>
              <a:rPr lang="en-US" dirty="0" smtClean="0"/>
              <a:t>: They’ll know he’s a bragger.</a:t>
            </a:r>
          </a:p>
          <a:p>
            <a:pPr>
              <a:buNone/>
            </a:pPr>
            <a:r>
              <a:rPr lang="en-US" dirty="0" smtClean="0">
                <a:solidFill>
                  <a:schemeClr val="accent1"/>
                </a:solidFill>
              </a:rPr>
              <a:t>Mom</a:t>
            </a:r>
            <a:r>
              <a:rPr lang="en-US" dirty="0" smtClean="0"/>
              <a:t>: And what might happen if Michael keeps saying he’s the fastest runner after the other kids know he isn’t.</a:t>
            </a:r>
          </a:p>
          <a:p>
            <a:pPr>
              <a:buNone/>
            </a:pPr>
            <a:r>
              <a:rPr lang="en-US" dirty="0" smtClean="0">
                <a:solidFill>
                  <a:schemeClr val="accent1"/>
                </a:solidFill>
              </a:rPr>
              <a:t>Ray</a:t>
            </a:r>
            <a:r>
              <a:rPr lang="en-US" dirty="0" smtClean="0"/>
              <a:t>: They won’t like him.</a:t>
            </a:r>
          </a:p>
          <a:p>
            <a:pPr>
              <a:buNone/>
            </a:pPr>
            <a:r>
              <a:rPr lang="en-US" dirty="0" smtClean="0">
                <a:solidFill>
                  <a:schemeClr val="accent1"/>
                </a:solidFill>
              </a:rPr>
              <a:t>Mom</a:t>
            </a:r>
            <a:r>
              <a:rPr lang="en-US" dirty="0" smtClean="0"/>
              <a:t>: Can you think of a </a:t>
            </a:r>
            <a:r>
              <a:rPr lang="en-US" i="1" dirty="0" smtClean="0"/>
              <a:t>different</a:t>
            </a:r>
            <a:r>
              <a:rPr lang="en-US" dirty="0" smtClean="0"/>
              <a:t> way Michael could make friends and feel good inside?</a:t>
            </a:r>
          </a:p>
          <a:p>
            <a:pPr>
              <a:buNone/>
            </a:pPr>
            <a:r>
              <a:rPr lang="en-US" dirty="0" smtClean="0">
                <a:solidFill>
                  <a:schemeClr val="accent1"/>
                </a:solidFill>
              </a:rPr>
              <a:t>Ray</a:t>
            </a:r>
            <a:r>
              <a:rPr lang="en-US" dirty="0" smtClean="0"/>
              <a:t>: Maybe he could stop talking about how fast he can run.</a:t>
            </a:r>
          </a:p>
          <a:p>
            <a:pPr>
              <a:buNone/>
            </a:pPr>
            <a:endParaRPr lang="en-US" dirty="0" smtClean="0"/>
          </a:p>
          <a:p>
            <a:pPr>
              <a:buNone/>
            </a:pPr>
            <a:endParaRPr lang="en-US" dirty="0"/>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Listening</a:t>
            </a:r>
          </a:p>
          <a:p>
            <a:r>
              <a:rPr lang="en-US" dirty="0" smtClean="0"/>
              <a:t>Responsibility</a:t>
            </a:r>
          </a:p>
          <a:p>
            <a:r>
              <a:rPr lang="en-US" dirty="0" smtClean="0"/>
              <a:t>School, Homework, and Learning</a:t>
            </a:r>
          </a:p>
          <a:p>
            <a:endParaRPr lang="en-US" dirty="0"/>
          </a:p>
        </p:txBody>
      </p:sp>
      <p:sp>
        <p:nvSpPr>
          <p:cNvPr id="3" name="Title 2"/>
          <p:cNvSpPr>
            <a:spLocks noGrp="1"/>
          </p:cNvSpPr>
          <p:nvPr>
            <p:ph type="title"/>
          </p:nvPr>
        </p:nvSpPr>
        <p:spPr/>
        <p:txBody>
          <a:bodyPr/>
          <a:lstStyle/>
          <a:p>
            <a:r>
              <a:rPr lang="en-US" dirty="0" smtClean="0"/>
              <a:t>Building Life Skills</a:t>
            </a:r>
            <a:endParaRPr lang="en-US" dirty="0"/>
          </a:p>
        </p:txBody>
      </p:sp>
      <p:pic>
        <p:nvPicPr>
          <p:cNvPr id="15363" name="Picture 3" descr="C:\Documents and Settings\Muhlenberg SD\Local Settings\Temporary Internet Files\Content.IE5\ATUNA1IJ\MCj00786260000[1].wmf"/>
          <p:cNvPicPr>
            <a:picLocks noChangeAspect="1" noChangeArrowheads="1"/>
          </p:cNvPicPr>
          <p:nvPr/>
        </p:nvPicPr>
        <p:blipFill>
          <a:blip r:embed="rId3"/>
          <a:srcRect/>
          <a:stretch>
            <a:fillRect/>
          </a:stretch>
        </p:blipFill>
        <p:spPr bwMode="auto">
          <a:xfrm>
            <a:off x="4724400" y="3048000"/>
            <a:ext cx="2403415" cy="3374217"/>
          </a:xfrm>
          <a:prstGeom prst="rect">
            <a:avLst/>
          </a:prstGeom>
          <a:noFill/>
        </p:spPr>
      </p:pic>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Listening in School</a:t>
            </a:r>
          </a:p>
          <a:p>
            <a:r>
              <a:rPr lang="en-US" dirty="0" smtClean="0"/>
              <a:t>Really Listening to Your Child</a:t>
            </a:r>
          </a:p>
          <a:p>
            <a:r>
              <a:rPr lang="en-US" dirty="0" smtClean="0"/>
              <a:t>Talking so Everyone is Heard</a:t>
            </a:r>
            <a:endParaRPr lang="en-US" dirty="0"/>
          </a:p>
        </p:txBody>
      </p:sp>
      <p:sp>
        <p:nvSpPr>
          <p:cNvPr id="3" name="Title 2"/>
          <p:cNvSpPr>
            <a:spLocks noGrp="1"/>
          </p:cNvSpPr>
          <p:nvPr>
            <p:ph type="title"/>
          </p:nvPr>
        </p:nvSpPr>
        <p:spPr/>
        <p:txBody>
          <a:bodyPr/>
          <a:lstStyle/>
          <a:p>
            <a:r>
              <a:rPr lang="en-US" dirty="0" smtClean="0"/>
              <a:t>Listening</a:t>
            </a:r>
            <a:endParaRPr lang="en-US" dirty="0"/>
          </a:p>
        </p:txBody>
      </p:sp>
      <p:pic>
        <p:nvPicPr>
          <p:cNvPr id="19458" name="Picture 2" descr="C:\Documents and Settings\Muhlenberg SD\Local Settings\Temporary Internet Files\Content.IE5\8FB7E0D9\MCj04238320000[1].wmf"/>
          <p:cNvPicPr>
            <a:picLocks noChangeAspect="1" noChangeArrowheads="1"/>
          </p:cNvPicPr>
          <p:nvPr/>
        </p:nvPicPr>
        <p:blipFill>
          <a:blip r:embed="rId3"/>
          <a:srcRect/>
          <a:stretch>
            <a:fillRect/>
          </a:stretch>
        </p:blipFill>
        <p:spPr bwMode="auto">
          <a:xfrm>
            <a:off x="4812224" y="3505200"/>
            <a:ext cx="2985576" cy="2413000"/>
          </a:xfrm>
          <a:prstGeom prst="rect">
            <a:avLst/>
          </a:prstGeom>
          <a:noFill/>
        </p:spPr>
      </p:pic>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381001"/>
            <a:ext cx="8534400" cy="4495800"/>
          </a:xfrm>
        </p:spPr>
        <p:txBody>
          <a:bodyPr>
            <a:normAutofit fontScale="90000"/>
          </a:bodyPr>
          <a:lstStyle/>
          <a:p>
            <a:r>
              <a:rPr lang="en-US" dirty="0" smtClean="0"/>
              <a:t>Your daughter’s teacher called and told you that your daughter failed three tests this week. She talks a lot to her friends when the teacher is instructing and she doodles instead of takes notes.</a:t>
            </a:r>
            <a:endParaRPr lang="en-US" dirty="0"/>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buNone/>
            </a:pPr>
            <a:r>
              <a:rPr lang="en-US" dirty="0" smtClean="0">
                <a:solidFill>
                  <a:schemeClr val="accent1"/>
                </a:solidFill>
              </a:rPr>
              <a:t>Mom</a:t>
            </a:r>
            <a:r>
              <a:rPr lang="en-US" dirty="0" smtClean="0"/>
              <a:t>: Tara, your teacher tells me that you’re failing tests, even in subjects you enjoy. What is happening?</a:t>
            </a:r>
          </a:p>
          <a:p>
            <a:pPr>
              <a:buNone/>
            </a:pPr>
            <a:r>
              <a:rPr lang="en-US" dirty="0" smtClean="0">
                <a:solidFill>
                  <a:schemeClr val="accent1"/>
                </a:solidFill>
              </a:rPr>
              <a:t>Tara</a:t>
            </a:r>
            <a:r>
              <a:rPr lang="en-US" dirty="0" smtClean="0"/>
              <a:t>: I don’t know.</a:t>
            </a:r>
          </a:p>
          <a:p>
            <a:pPr>
              <a:buNone/>
            </a:pPr>
            <a:r>
              <a:rPr lang="en-US" dirty="0" smtClean="0">
                <a:solidFill>
                  <a:schemeClr val="accent1"/>
                </a:solidFill>
              </a:rPr>
              <a:t>Mom</a:t>
            </a:r>
            <a:r>
              <a:rPr lang="en-US" dirty="0" smtClean="0"/>
              <a:t>: I bet if you think really hard, you’ll remember what you were doing when your teacher was giving her science lesson.</a:t>
            </a:r>
          </a:p>
          <a:p>
            <a:pPr>
              <a:buNone/>
            </a:pPr>
            <a:r>
              <a:rPr lang="en-US" dirty="0" smtClean="0">
                <a:solidFill>
                  <a:schemeClr val="accent1"/>
                </a:solidFill>
              </a:rPr>
              <a:t>Tara</a:t>
            </a:r>
            <a:r>
              <a:rPr lang="en-US" dirty="0" smtClean="0"/>
              <a:t>: I like to talk to my friends, Mom.</a:t>
            </a:r>
          </a:p>
          <a:p>
            <a:pPr>
              <a:buNone/>
            </a:pPr>
            <a:r>
              <a:rPr lang="en-US" dirty="0" smtClean="0">
                <a:solidFill>
                  <a:schemeClr val="accent1"/>
                </a:solidFill>
              </a:rPr>
              <a:t>Mom</a:t>
            </a:r>
            <a:r>
              <a:rPr lang="en-US" dirty="0" smtClean="0"/>
              <a:t>: Tara, do you know what the word </a:t>
            </a:r>
            <a:r>
              <a:rPr lang="en-US" i="1" dirty="0" smtClean="0"/>
              <a:t>proud</a:t>
            </a:r>
            <a:r>
              <a:rPr lang="en-US" dirty="0" smtClean="0"/>
              <a:t> means?</a:t>
            </a:r>
          </a:p>
          <a:p>
            <a:pPr>
              <a:buNone/>
            </a:pPr>
            <a:r>
              <a:rPr lang="en-US" dirty="0" smtClean="0">
                <a:solidFill>
                  <a:schemeClr val="accent1"/>
                </a:solidFill>
              </a:rPr>
              <a:t>Tara</a:t>
            </a:r>
            <a:r>
              <a:rPr lang="en-US" dirty="0" smtClean="0"/>
              <a:t>: Yeah, like when I do something good, like draw a horse.</a:t>
            </a:r>
          </a:p>
          <a:p>
            <a:pPr>
              <a:buNone/>
            </a:pPr>
            <a:endParaRPr lang="en-US" dirty="0"/>
          </a:p>
        </p:txBody>
      </p:sp>
      <p:sp>
        <p:nvSpPr>
          <p:cNvPr id="3" name="Title 2"/>
          <p:cNvSpPr>
            <a:spLocks noGrp="1"/>
          </p:cNvSpPr>
          <p:nvPr>
            <p:ph type="title"/>
          </p:nvPr>
        </p:nvSpPr>
        <p:spPr/>
        <p:txBody>
          <a:bodyPr/>
          <a:lstStyle/>
          <a:p>
            <a:r>
              <a:rPr lang="en-US" dirty="0" smtClean="0"/>
              <a:t>What to do…</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Children are concrete thinkers</a:t>
            </a:r>
          </a:p>
          <a:p>
            <a:endParaRPr lang="en-US" dirty="0" smtClean="0"/>
          </a:p>
          <a:p>
            <a:r>
              <a:rPr lang="en-US" dirty="0" smtClean="0"/>
              <a:t>Parents often frustrated with explaining all of the time</a:t>
            </a:r>
          </a:p>
          <a:p>
            <a:endParaRPr lang="en-US" dirty="0" smtClean="0"/>
          </a:p>
          <a:p>
            <a:r>
              <a:rPr lang="en-US" dirty="0" smtClean="0"/>
              <a:t>Children may genuinely not understand what we are asking of them</a:t>
            </a:r>
            <a:endParaRPr lang="en-US" dirty="0"/>
          </a:p>
        </p:txBody>
      </p:sp>
      <p:sp>
        <p:nvSpPr>
          <p:cNvPr id="3" name="Title 2"/>
          <p:cNvSpPr>
            <a:spLocks noGrp="1"/>
          </p:cNvSpPr>
          <p:nvPr>
            <p:ph type="title"/>
          </p:nvPr>
        </p:nvSpPr>
        <p:spPr/>
        <p:txBody>
          <a:bodyPr>
            <a:normAutofit fontScale="90000"/>
          </a:bodyPr>
          <a:lstStyle/>
          <a:p>
            <a:r>
              <a:rPr lang="en-US" dirty="0" smtClean="0"/>
              <a:t>Does your child really understand?</a:t>
            </a:r>
            <a:endParaRPr lang="en-US" dirty="0"/>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550091"/>
          </a:xfrm>
        </p:spPr>
        <p:txBody>
          <a:bodyPr>
            <a:normAutofit fontScale="92500" lnSpcReduction="20000"/>
          </a:bodyPr>
          <a:lstStyle/>
          <a:p>
            <a:pPr>
              <a:buNone/>
            </a:pPr>
            <a:r>
              <a:rPr lang="en-US" dirty="0" smtClean="0">
                <a:solidFill>
                  <a:schemeClr val="accent1"/>
                </a:solidFill>
              </a:rPr>
              <a:t>Mom</a:t>
            </a:r>
            <a:r>
              <a:rPr lang="en-US" dirty="0" smtClean="0"/>
              <a:t>: And do you know what the word </a:t>
            </a:r>
            <a:r>
              <a:rPr lang="en-US" i="1" dirty="0" smtClean="0"/>
              <a:t>frustrated</a:t>
            </a:r>
            <a:r>
              <a:rPr lang="en-US" dirty="0" smtClean="0"/>
              <a:t> means?</a:t>
            </a:r>
          </a:p>
          <a:p>
            <a:pPr>
              <a:buNone/>
            </a:pPr>
            <a:r>
              <a:rPr lang="en-US" dirty="0" smtClean="0">
                <a:solidFill>
                  <a:schemeClr val="accent1"/>
                </a:solidFill>
              </a:rPr>
              <a:t>Tara</a:t>
            </a:r>
            <a:r>
              <a:rPr lang="en-US" dirty="0" smtClean="0"/>
              <a:t>: When I can’t draw the horse good and it comes out all wrong.</a:t>
            </a:r>
          </a:p>
          <a:p>
            <a:pPr>
              <a:buNone/>
            </a:pPr>
            <a:r>
              <a:rPr lang="en-US" dirty="0" smtClean="0">
                <a:solidFill>
                  <a:schemeClr val="accent1"/>
                </a:solidFill>
              </a:rPr>
              <a:t>Mom</a:t>
            </a:r>
            <a:r>
              <a:rPr lang="en-US" dirty="0" smtClean="0"/>
              <a:t>: Now tell me how you feel when you fail a science test.</a:t>
            </a:r>
          </a:p>
          <a:p>
            <a:pPr>
              <a:buNone/>
            </a:pPr>
            <a:r>
              <a:rPr lang="en-US" dirty="0" smtClean="0">
                <a:solidFill>
                  <a:schemeClr val="accent1"/>
                </a:solidFill>
              </a:rPr>
              <a:t>Tara</a:t>
            </a:r>
            <a:r>
              <a:rPr lang="en-US" dirty="0" smtClean="0"/>
              <a:t>: Frustrated.</a:t>
            </a:r>
          </a:p>
          <a:p>
            <a:pPr>
              <a:buNone/>
            </a:pPr>
            <a:r>
              <a:rPr lang="en-US" dirty="0" smtClean="0">
                <a:solidFill>
                  <a:schemeClr val="accent1"/>
                </a:solidFill>
              </a:rPr>
              <a:t>Mom</a:t>
            </a:r>
            <a:r>
              <a:rPr lang="en-US" dirty="0" smtClean="0"/>
              <a:t>: And how do you feel when you pass your tests?</a:t>
            </a:r>
          </a:p>
          <a:p>
            <a:pPr>
              <a:buNone/>
            </a:pPr>
            <a:r>
              <a:rPr lang="en-US" dirty="0" smtClean="0">
                <a:solidFill>
                  <a:schemeClr val="accent1"/>
                </a:solidFill>
              </a:rPr>
              <a:t>Tara</a:t>
            </a:r>
            <a:r>
              <a:rPr lang="en-US" dirty="0" smtClean="0"/>
              <a:t>: I feel proud.</a:t>
            </a:r>
          </a:p>
          <a:p>
            <a:pPr>
              <a:buNone/>
            </a:pPr>
            <a:r>
              <a:rPr lang="en-US" dirty="0" smtClean="0">
                <a:solidFill>
                  <a:schemeClr val="accent1"/>
                </a:solidFill>
              </a:rPr>
              <a:t>Mom</a:t>
            </a:r>
            <a:r>
              <a:rPr lang="en-US" dirty="0" smtClean="0"/>
              <a:t>: What do you think you could do to pass your tests?</a:t>
            </a:r>
          </a:p>
          <a:p>
            <a:pPr>
              <a:buNone/>
            </a:pPr>
            <a:r>
              <a:rPr lang="en-US" dirty="0" smtClean="0">
                <a:solidFill>
                  <a:schemeClr val="accent1"/>
                </a:solidFill>
              </a:rPr>
              <a:t>Tara</a:t>
            </a:r>
            <a:r>
              <a:rPr lang="en-US" dirty="0" smtClean="0"/>
              <a:t>: I could stop talking and doodling and listen better to the teacher.</a:t>
            </a:r>
          </a:p>
          <a:p>
            <a:pPr>
              <a:buNone/>
            </a:pPr>
            <a:r>
              <a:rPr lang="en-US" dirty="0" smtClean="0">
                <a:solidFill>
                  <a:schemeClr val="accent1"/>
                </a:solidFill>
              </a:rPr>
              <a:t>Mom</a:t>
            </a:r>
            <a:r>
              <a:rPr lang="en-US" dirty="0" smtClean="0"/>
              <a:t>: How do you think your teacher will feel then?</a:t>
            </a:r>
          </a:p>
          <a:p>
            <a:pPr>
              <a:buNone/>
            </a:pPr>
            <a:r>
              <a:rPr lang="en-US" dirty="0" smtClean="0">
                <a:solidFill>
                  <a:schemeClr val="accent1"/>
                </a:solidFill>
              </a:rPr>
              <a:t>Tara</a:t>
            </a:r>
            <a:r>
              <a:rPr lang="en-US" dirty="0" smtClean="0"/>
              <a:t>: Proud.</a:t>
            </a:r>
          </a:p>
          <a:p>
            <a:pPr>
              <a:buNone/>
            </a:pPr>
            <a:endParaRPr lang="en-US" dirty="0" smtClean="0"/>
          </a:p>
          <a:p>
            <a:pPr>
              <a:buNone/>
            </a:pPr>
            <a:endParaRPr lang="en-US" dirty="0"/>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457200"/>
            <a:ext cx="7772400" cy="4343401"/>
          </a:xfrm>
        </p:spPr>
        <p:txBody>
          <a:bodyPr>
            <a:normAutofit fontScale="90000"/>
          </a:bodyPr>
          <a:lstStyle/>
          <a:p>
            <a:r>
              <a:rPr lang="en-US" sz="4000" dirty="0" smtClean="0"/>
              <a:t>Many parents want their children to learn to share. If they see their child grab a toy from another child , they may become so focused on teaching the value of sharing that they don’t find out what’s really happening from the child’s point of view</a:t>
            </a:r>
            <a:r>
              <a:rPr lang="en-US" dirty="0" smtClean="0"/>
              <a:t>.</a:t>
            </a:r>
            <a:endParaRPr lang="en-US" dirty="0"/>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dirty="0" smtClean="0">
                <a:solidFill>
                  <a:schemeClr val="accent1"/>
                </a:solidFill>
              </a:rPr>
              <a:t>Mom</a:t>
            </a:r>
            <a:r>
              <a:rPr lang="en-US" dirty="0" smtClean="0"/>
              <a:t>: What happened? What’s the problem?</a:t>
            </a:r>
          </a:p>
          <a:p>
            <a:pPr>
              <a:buNone/>
            </a:pPr>
            <a:endParaRPr lang="en-US" dirty="0" smtClean="0"/>
          </a:p>
          <a:p>
            <a:pPr>
              <a:buNone/>
            </a:pPr>
            <a:r>
              <a:rPr lang="en-US" dirty="0" smtClean="0">
                <a:solidFill>
                  <a:schemeClr val="accent1"/>
                </a:solidFill>
              </a:rPr>
              <a:t>Ruby</a:t>
            </a:r>
            <a:r>
              <a:rPr lang="en-US" dirty="0" smtClean="0"/>
              <a:t>: She’s got my doll. It’s mine.</a:t>
            </a:r>
          </a:p>
          <a:p>
            <a:pPr>
              <a:buNone/>
            </a:pPr>
            <a:endParaRPr lang="en-US" dirty="0" smtClean="0"/>
          </a:p>
          <a:p>
            <a:pPr>
              <a:buNone/>
            </a:pPr>
            <a:r>
              <a:rPr lang="en-US" dirty="0" smtClean="0">
                <a:solidFill>
                  <a:schemeClr val="accent1"/>
                </a:solidFill>
              </a:rPr>
              <a:t>Mom</a:t>
            </a:r>
            <a:r>
              <a:rPr lang="en-US" dirty="0" smtClean="0"/>
              <a:t>: Why don’t you want her to play with it?</a:t>
            </a:r>
          </a:p>
          <a:p>
            <a:pPr>
              <a:buNone/>
            </a:pPr>
            <a:endParaRPr lang="en-US" dirty="0" smtClean="0"/>
          </a:p>
          <a:p>
            <a:pPr>
              <a:buNone/>
            </a:pPr>
            <a:r>
              <a:rPr lang="en-US" dirty="0" smtClean="0">
                <a:solidFill>
                  <a:schemeClr val="accent1"/>
                </a:solidFill>
              </a:rPr>
              <a:t>Ruby</a:t>
            </a:r>
            <a:r>
              <a:rPr lang="en-US" dirty="0" smtClean="0"/>
              <a:t>: She keeps on playing with it and won’t give it back.</a:t>
            </a:r>
          </a:p>
        </p:txBody>
      </p:sp>
      <p:sp>
        <p:nvSpPr>
          <p:cNvPr id="3" name="Title 2"/>
          <p:cNvSpPr>
            <a:spLocks noGrp="1"/>
          </p:cNvSpPr>
          <p:nvPr>
            <p:ph type="title"/>
          </p:nvPr>
        </p:nvSpPr>
        <p:spPr/>
        <p:txBody>
          <a:bodyPr/>
          <a:lstStyle/>
          <a:p>
            <a:r>
              <a:rPr lang="en-US" dirty="0" smtClean="0"/>
              <a:t>Problem-Solving Approach</a:t>
            </a:r>
            <a:endParaRPr lang="en-US" dirty="0"/>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550091"/>
          </a:xfrm>
        </p:spPr>
        <p:txBody>
          <a:bodyPr>
            <a:normAutofit fontScale="85000" lnSpcReduction="10000"/>
          </a:bodyPr>
          <a:lstStyle/>
          <a:p>
            <a:pPr>
              <a:buNone/>
            </a:pPr>
            <a:r>
              <a:rPr lang="en-US" sz="3000" dirty="0" smtClean="0">
                <a:solidFill>
                  <a:schemeClr val="accent1"/>
                </a:solidFill>
              </a:rPr>
              <a:t>Mom</a:t>
            </a:r>
            <a:r>
              <a:rPr lang="en-US" sz="3000" dirty="0" smtClean="0"/>
              <a:t>: What happened when you grabbed your doll?</a:t>
            </a:r>
          </a:p>
          <a:p>
            <a:pPr>
              <a:buNone/>
            </a:pPr>
            <a:r>
              <a:rPr lang="en-US" sz="3000" dirty="0" smtClean="0">
                <a:solidFill>
                  <a:schemeClr val="accent1"/>
                </a:solidFill>
              </a:rPr>
              <a:t>Ruby</a:t>
            </a:r>
            <a:r>
              <a:rPr lang="en-US" sz="3000" dirty="0" smtClean="0"/>
              <a:t>: She kicked me.</a:t>
            </a:r>
          </a:p>
          <a:p>
            <a:pPr>
              <a:buNone/>
            </a:pPr>
            <a:r>
              <a:rPr lang="en-US" sz="3000" dirty="0" smtClean="0">
                <a:solidFill>
                  <a:schemeClr val="accent1"/>
                </a:solidFill>
              </a:rPr>
              <a:t>Mom</a:t>
            </a:r>
            <a:r>
              <a:rPr lang="en-US" sz="3000" dirty="0" smtClean="0"/>
              <a:t>: Can you think of a </a:t>
            </a:r>
            <a:r>
              <a:rPr lang="en-US" sz="3000" i="1" dirty="0" smtClean="0"/>
              <a:t>different</a:t>
            </a:r>
            <a:r>
              <a:rPr lang="en-US" sz="3000" dirty="0" smtClean="0"/>
              <a:t> way to get your doll back so your friend won’t kick you?</a:t>
            </a:r>
          </a:p>
          <a:p>
            <a:pPr>
              <a:buNone/>
            </a:pPr>
            <a:r>
              <a:rPr lang="en-US" sz="3000" dirty="0" smtClean="0">
                <a:solidFill>
                  <a:schemeClr val="accent1"/>
                </a:solidFill>
              </a:rPr>
              <a:t>Ruby</a:t>
            </a:r>
            <a:r>
              <a:rPr lang="en-US" sz="3000" dirty="0" smtClean="0"/>
              <a:t>: We could play house.</a:t>
            </a:r>
          </a:p>
          <a:p>
            <a:pPr>
              <a:buNone/>
            </a:pPr>
            <a:r>
              <a:rPr lang="en-US" sz="3000" dirty="0" smtClean="0">
                <a:solidFill>
                  <a:schemeClr val="accent1"/>
                </a:solidFill>
              </a:rPr>
              <a:t>Mom</a:t>
            </a:r>
            <a:r>
              <a:rPr lang="en-US" sz="3000" dirty="0" smtClean="0"/>
              <a:t>: That’s one way. And if she says no, what else could you try?</a:t>
            </a:r>
          </a:p>
          <a:p>
            <a:pPr>
              <a:buNone/>
            </a:pPr>
            <a:r>
              <a:rPr lang="en-US" sz="3000" dirty="0" smtClean="0">
                <a:solidFill>
                  <a:schemeClr val="accent1"/>
                </a:solidFill>
              </a:rPr>
              <a:t>Ruby</a:t>
            </a:r>
            <a:r>
              <a:rPr lang="en-US" sz="3000" dirty="0" smtClean="0"/>
              <a:t>: I could let her play with my stuffed animals.</a:t>
            </a:r>
          </a:p>
          <a:p>
            <a:pPr>
              <a:buNone/>
            </a:pPr>
            <a:r>
              <a:rPr lang="en-US" sz="3000" dirty="0" smtClean="0">
                <a:solidFill>
                  <a:schemeClr val="accent1"/>
                </a:solidFill>
              </a:rPr>
              <a:t>Mom</a:t>
            </a:r>
            <a:r>
              <a:rPr lang="en-US" sz="3000" dirty="0" smtClean="0"/>
              <a:t>: Good thinking. You’re a good problem solver. How do you feel when you solve problems so well?</a:t>
            </a:r>
          </a:p>
          <a:p>
            <a:pPr>
              <a:buNone/>
            </a:pPr>
            <a:r>
              <a:rPr lang="en-US" sz="3000" dirty="0" smtClean="0">
                <a:solidFill>
                  <a:schemeClr val="accent1"/>
                </a:solidFill>
              </a:rPr>
              <a:t>Ruby</a:t>
            </a:r>
            <a:r>
              <a:rPr lang="en-US" sz="3000" dirty="0" smtClean="0"/>
              <a:t>: Proud.</a:t>
            </a:r>
          </a:p>
          <a:p>
            <a:pPr>
              <a:buNone/>
            </a:pPr>
            <a:endParaRPr lang="en-US" dirty="0"/>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457201"/>
            <a:ext cx="8458200" cy="4343400"/>
          </a:xfrm>
        </p:spPr>
        <p:txBody>
          <a:bodyPr>
            <a:noAutofit/>
          </a:bodyPr>
          <a:lstStyle/>
          <a:p>
            <a:r>
              <a:rPr lang="en-US" sz="3050" dirty="0" smtClean="0"/>
              <a:t>Michelle likes to wear tight pants and tops that don’t match. When her mom asks her to change her clothes, Michelle  snaps, “I know what I’m doing. You think I don’t know how I look? Leave me alone!” Mom’s upset because she wants Michelle to look her best and learn good judgment. She worries that other kids will think Michelle dresses strangely. </a:t>
            </a:r>
            <a:endParaRPr lang="en-US" sz="3050" dirty="0"/>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dirty="0" smtClean="0">
                <a:solidFill>
                  <a:schemeClr val="accent1"/>
                </a:solidFill>
              </a:rPr>
              <a:t>Mom</a:t>
            </a:r>
            <a:r>
              <a:rPr lang="en-US" dirty="0" smtClean="0"/>
              <a:t>: Do we see this problem the </a:t>
            </a:r>
            <a:r>
              <a:rPr lang="en-US" i="1" dirty="0" smtClean="0"/>
              <a:t>same </a:t>
            </a:r>
            <a:r>
              <a:rPr lang="en-US" dirty="0" smtClean="0"/>
              <a:t> way or a </a:t>
            </a:r>
            <a:r>
              <a:rPr lang="en-US" i="1" dirty="0" smtClean="0"/>
              <a:t>different</a:t>
            </a:r>
            <a:r>
              <a:rPr lang="en-US" dirty="0" smtClean="0"/>
              <a:t> way?</a:t>
            </a:r>
          </a:p>
          <a:p>
            <a:pPr>
              <a:buNone/>
            </a:pPr>
            <a:r>
              <a:rPr lang="en-US" dirty="0" smtClean="0">
                <a:solidFill>
                  <a:schemeClr val="accent1"/>
                </a:solidFill>
              </a:rPr>
              <a:t>Michelle</a:t>
            </a:r>
            <a:r>
              <a:rPr lang="en-US" dirty="0" smtClean="0"/>
              <a:t>: A different way.</a:t>
            </a:r>
          </a:p>
          <a:p>
            <a:pPr>
              <a:buNone/>
            </a:pPr>
            <a:r>
              <a:rPr lang="en-US" dirty="0" smtClean="0">
                <a:solidFill>
                  <a:schemeClr val="accent1"/>
                </a:solidFill>
              </a:rPr>
              <a:t>Mom</a:t>
            </a:r>
            <a:r>
              <a:rPr lang="en-US" dirty="0" smtClean="0"/>
              <a:t>: I’m worried about what the kids will think when they see you dressed that way. Why is it so important for you to dress so your clothes are too tight and don’t match?</a:t>
            </a:r>
          </a:p>
          <a:p>
            <a:pPr>
              <a:buNone/>
            </a:pPr>
            <a:r>
              <a:rPr lang="en-US" dirty="0" smtClean="0">
                <a:solidFill>
                  <a:schemeClr val="accent1"/>
                </a:solidFill>
              </a:rPr>
              <a:t>Michelle</a:t>
            </a:r>
            <a:r>
              <a:rPr lang="en-US" dirty="0" smtClean="0"/>
              <a:t>: Mom, it’s the </a:t>
            </a:r>
            <a:r>
              <a:rPr lang="en-US" i="1" dirty="0" smtClean="0"/>
              <a:t>in</a:t>
            </a:r>
            <a:r>
              <a:rPr lang="en-US" dirty="0" smtClean="0"/>
              <a:t> thing. All the girls dress that way. I want to fit in. </a:t>
            </a:r>
          </a:p>
          <a:p>
            <a:pPr>
              <a:buNone/>
            </a:pPr>
            <a:r>
              <a:rPr lang="en-US" dirty="0" smtClean="0">
                <a:solidFill>
                  <a:schemeClr val="accent1"/>
                </a:solidFill>
              </a:rPr>
              <a:t>Mom</a:t>
            </a:r>
            <a:r>
              <a:rPr lang="en-US" dirty="0" smtClean="0"/>
              <a:t>: OK. You know what’s going on in school.</a:t>
            </a:r>
          </a:p>
          <a:p>
            <a:pPr>
              <a:buNone/>
            </a:pPr>
            <a:endParaRPr lang="en-US" dirty="0"/>
          </a:p>
        </p:txBody>
      </p:sp>
      <p:sp>
        <p:nvSpPr>
          <p:cNvPr id="3" name="Title 2"/>
          <p:cNvSpPr>
            <a:spLocks noGrp="1"/>
          </p:cNvSpPr>
          <p:nvPr>
            <p:ph type="title"/>
          </p:nvPr>
        </p:nvSpPr>
        <p:spPr/>
        <p:txBody>
          <a:bodyPr/>
          <a:lstStyle/>
          <a:p>
            <a:r>
              <a:rPr lang="en-US" dirty="0" smtClean="0"/>
              <a:t>Dialogue Technique</a:t>
            </a:r>
            <a:endParaRPr lang="en-US" dirty="0"/>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Good Place for Toys</a:t>
            </a:r>
          </a:p>
          <a:p>
            <a:r>
              <a:rPr lang="en-US" dirty="0" smtClean="0"/>
              <a:t>Chore Wars</a:t>
            </a:r>
          </a:p>
          <a:p>
            <a:r>
              <a:rPr lang="en-US" dirty="0" smtClean="0"/>
              <a:t>Forgetful</a:t>
            </a:r>
          </a:p>
        </p:txBody>
      </p:sp>
      <p:sp>
        <p:nvSpPr>
          <p:cNvPr id="3" name="Title 2"/>
          <p:cNvSpPr>
            <a:spLocks noGrp="1"/>
          </p:cNvSpPr>
          <p:nvPr>
            <p:ph type="title"/>
          </p:nvPr>
        </p:nvSpPr>
        <p:spPr/>
        <p:txBody>
          <a:bodyPr/>
          <a:lstStyle/>
          <a:p>
            <a:r>
              <a:rPr lang="en-US" dirty="0" smtClean="0"/>
              <a:t>Responsibility</a:t>
            </a:r>
            <a:endParaRPr lang="en-US" dirty="0"/>
          </a:p>
        </p:txBody>
      </p:sp>
      <p:pic>
        <p:nvPicPr>
          <p:cNvPr id="20482" name="Picture 2" descr="C:\Documents and Settings\Muhlenberg SD\Local Settings\Temporary Internet Files\Content.IE5\DBRJPLGE\MCj02810250000[1].wmf"/>
          <p:cNvPicPr>
            <a:picLocks noChangeAspect="1" noChangeArrowheads="1"/>
          </p:cNvPicPr>
          <p:nvPr/>
        </p:nvPicPr>
        <p:blipFill>
          <a:blip r:embed="rId3"/>
          <a:srcRect/>
          <a:stretch>
            <a:fillRect/>
          </a:stretch>
        </p:blipFill>
        <p:spPr bwMode="auto">
          <a:xfrm>
            <a:off x="5406926" y="609600"/>
            <a:ext cx="2461290" cy="5729335"/>
          </a:xfrm>
          <a:prstGeom prst="rect">
            <a:avLst/>
          </a:prstGeom>
          <a:noFill/>
        </p:spPr>
      </p:pic>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381001"/>
            <a:ext cx="8458200" cy="4495800"/>
          </a:xfrm>
        </p:spPr>
        <p:txBody>
          <a:bodyPr>
            <a:normAutofit fontScale="90000"/>
          </a:bodyPr>
          <a:lstStyle/>
          <a:p>
            <a:r>
              <a:rPr lang="en-US" dirty="0" smtClean="0"/>
              <a:t>Your child leaves her toys wherever they happen to be when she’s finished playing with them. You’ve explained that toys belong in her room and that she should put them away when she’s done.</a:t>
            </a:r>
            <a:endParaRPr lang="en-US" dirty="0"/>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solidFill>
                  <a:schemeClr val="accent1"/>
                </a:solidFill>
              </a:rPr>
              <a:t>Mom</a:t>
            </a:r>
            <a:r>
              <a:rPr lang="en-US" dirty="0" smtClean="0"/>
              <a:t>: What might happen if you leave your trucks on the living room floor?</a:t>
            </a:r>
          </a:p>
          <a:p>
            <a:pPr>
              <a:buNone/>
            </a:pPr>
            <a:r>
              <a:rPr lang="en-US" dirty="0" smtClean="0">
                <a:solidFill>
                  <a:schemeClr val="accent1"/>
                </a:solidFill>
              </a:rPr>
              <a:t>Shawn</a:t>
            </a:r>
            <a:r>
              <a:rPr lang="en-US" dirty="0" smtClean="0"/>
              <a:t>: I don’t know.</a:t>
            </a:r>
          </a:p>
          <a:p>
            <a:pPr>
              <a:buNone/>
            </a:pPr>
            <a:r>
              <a:rPr lang="en-US" dirty="0" smtClean="0">
                <a:solidFill>
                  <a:schemeClr val="accent1"/>
                </a:solidFill>
              </a:rPr>
              <a:t>Mom</a:t>
            </a:r>
            <a:r>
              <a:rPr lang="en-US" dirty="0" smtClean="0"/>
              <a:t>: I bet if you think hard, you’ll think of something.</a:t>
            </a:r>
          </a:p>
          <a:p>
            <a:pPr>
              <a:buNone/>
            </a:pPr>
            <a:r>
              <a:rPr lang="en-US" dirty="0" smtClean="0">
                <a:solidFill>
                  <a:schemeClr val="accent1"/>
                </a:solidFill>
              </a:rPr>
              <a:t>Shane</a:t>
            </a:r>
            <a:r>
              <a:rPr lang="en-US" dirty="0" smtClean="0"/>
              <a:t>: You won’t let me play with them.</a:t>
            </a:r>
          </a:p>
          <a:p>
            <a:pPr>
              <a:buNone/>
            </a:pPr>
            <a:r>
              <a:rPr lang="en-US" dirty="0" smtClean="0">
                <a:solidFill>
                  <a:schemeClr val="accent1"/>
                </a:solidFill>
              </a:rPr>
              <a:t>Mom</a:t>
            </a:r>
            <a:r>
              <a:rPr lang="en-US" dirty="0" smtClean="0"/>
              <a:t>: What if Grandma comes to visit and she doesn’t see your truck and keeps walking across the room?</a:t>
            </a:r>
          </a:p>
          <a:p>
            <a:pPr>
              <a:buNone/>
            </a:pPr>
            <a:r>
              <a:rPr lang="en-US" dirty="0" smtClean="0">
                <a:solidFill>
                  <a:schemeClr val="accent1"/>
                </a:solidFill>
              </a:rPr>
              <a:t>Shane</a:t>
            </a:r>
            <a:r>
              <a:rPr lang="en-US" dirty="0" smtClean="0"/>
              <a:t>: She might step on it and break it.</a:t>
            </a:r>
          </a:p>
          <a:p>
            <a:pPr>
              <a:buNone/>
            </a:pPr>
            <a:endParaRPr lang="en-US" dirty="0"/>
          </a:p>
        </p:txBody>
      </p:sp>
      <p:sp>
        <p:nvSpPr>
          <p:cNvPr id="3" name="Title 2"/>
          <p:cNvSpPr>
            <a:spLocks noGrp="1"/>
          </p:cNvSpPr>
          <p:nvPr>
            <p:ph type="title"/>
          </p:nvPr>
        </p:nvSpPr>
        <p:spPr/>
        <p:txBody>
          <a:bodyPr/>
          <a:lstStyle/>
          <a:p>
            <a:r>
              <a:rPr lang="en-US" dirty="0" smtClean="0"/>
              <a:t>What to say…</a:t>
            </a:r>
            <a:endParaRPr lang="en-US" dirty="0"/>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550091"/>
          </a:xfrm>
        </p:spPr>
        <p:txBody>
          <a:bodyPr/>
          <a:lstStyle/>
          <a:p>
            <a:pPr>
              <a:buNone/>
            </a:pPr>
            <a:endParaRPr lang="en-US" dirty="0" smtClean="0">
              <a:solidFill>
                <a:schemeClr val="accent1"/>
              </a:solidFill>
            </a:endParaRPr>
          </a:p>
          <a:p>
            <a:pPr>
              <a:buNone/>
            </a:pPr>
            <a:r>
              <a:rPr lang="en-US" dirty="0" smtClean="0">
                <a:solidFill>
                  <a:schemeClr val="accent1"/>
                </a:solidFill>
              </a:rPr>
              <a:t>Mom</a:t>
            </a:r>
            <a:r>
              <a:rPr lang="en-US" dirty="0" smtClean="0"/>
              <a:t>: And what else might happen?</a:t>
            </a:r>
          </a:p>
          <a:p>
            <a:pPr>
              <a:buNone/>
            </a:pPr>
            <a:r>
              <a:rPr lang="en-US" dirty="0" smtClean="0">
                <a:solidFill>
                  <a:schemeClr val="accent1"/>
                </a:solidFill>
              </a:rPr>
              <a:t>Shane</a:t>
            </a:r>
            <a:r>
              <a:rPr lang="en-US" dirty="0" smtClean="0"/>
              <a:t>: She might trip on it and fall down.</a:t>
            </a:r>
          </a:p>
          <a:p>
            <a:pPr>
              <a:buNone/>
            </a:pPr>
            <a:r>
              <a:rPr lang="en-US" dirty="0" smtClean="0">
                <a:solidFill>
                  <a:schemeClr val="accent1"/>
                </a:solidFill>
              </a:rPr>
              <a:t>Mom</a:t>
            </a:r>
            <a:r>
              <a:rPr lang="en-US" dirty="0" smtClean="0"/>
              <a:t>: How might Grandma feel if that happened?</a:t>
            </a:r>
          </a:p>
          <a:p>
            <a:pPr>
              <a:buNone/>
            </a:pPr>
            <a:r>
              <a:rPr lang="en-US" dirty="0" smtClean="0">
                <a:solidFill>
                  <a:schemeClr val="accent1"/>
                </a:solidFill>
              </a:rPr>
              <a:t>Shane</a:t>
            </a:r>
            <a:r>
              <a:rPr lang="en-US" dirty="0" smtClean="0"/>
              <a:t>: Mad and sad.</a:t>
            </a:r>
          </a:p>
          <a:p>
            <a:pPr>
              <a:buNone/>
            </a:pPr>
            <a:r>
              <a:rPr lang="en-US" dirty="0" smtClean="0">
                <a:solidFill>
                  <a:schemeClr val="accent1"/>
                </a:solidFill>
              </a:rPr>
              <a:t>Mom</a:t>
            </a:r>
            <a:r>
              <a:rPr lang="en-US" dirty="0" smtClean="0"/>
              <a:t>: How would you feel if that happened?</a:t>
            </a:r>
          </a:p>
          <a:p>
            <a:pPr>
              <a:buNone/>
            </a:pPr>
            <a:r>
              <a:rPr lang="en-US" dirty="0" smtClean="0">
                <a:solidFill>
                  <a:schemeClr val="accent1"/>
                </a:solidFill>
              </a:rPr>
              <a:t>Shane</a:t>
            </a:r>
            <a:r>
              <a:rPr lang="en-US" dirty="0" smtClean="0"/>
              <a:t>: Sad and mad.</a:t>
            </a:r>
          </a:p>
          <a:p>
            <a:pPr>
              <a:buNone/>
            </a:pPr>
            <a:r>
              <a:rPr lang="en-US" dirty="0" smtClean="0">
                <a:solidFill>
                  <a:schemeClr val="accent1"/>
                </a:solidFill>
              </a:rPr>
              <a:t>Mom</a:t>
            </a:r>
            <a:r>
              <a:rPr lang="en-US" dirty="0" smtClean="0"/>
              <a:t>: What can you do now so that no one will fall and you won’t end up feeling sad or mad?</a:t>
            </a:r>
          </a:p>
          <a:p>
            <a:pPr>
              <a:buNone/>
            </a:pPr>
            <a:endParaRPr lang="en-US" dirty="0" smtClean="0"/>
          </a:p>
          <a:p>
            <a:pPr>
              <a:buNone/>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762000"/>
            <a:ext cx="8382000" cy="4419600"/>
          </a:xfrm>
        </p:spPr>
        <p:txBody>
          <a:bodyPr>
            <a:noAutofit/>
          </a:bodyPr>
          <a:lstStyle/>
          <a:p>
            <a:r>
              <a:rPr lang="en-US" sz="3800" dirty="0" smtClean="0"/>
              <a:t>Your four year old throws his glass from the table, breaking it on the floor when you tell him he needed to stay at the table instead of go watch TV. You scream at him, “You better not do that again. You did that on purpose and I’m very angry. Do you understand.” </a:t>
            </a:r>
            <a:endParaRPr lang="en-US" sz="3800" dirty="0"/>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Let your child choose a skill he or she can master</a:t>
            </a:r>
          </a:p>
          <a:p>
            <a:r>
              <a:rPr lang="en-US" dirty="0" smtClean="0"/>
              <a:t>Make sure chores don’t interfere with homework, friends, or other activities</a:t>
            </a:r>
          </a:p>
          <a:p>
            <a:r>
              <a:rPr lang="en-US" dirty="0" smtClean="0"/>
              <a:t>Find out what’s on your child’s mind when he keeps “forgetting” to do chores</a:t>
            </a:r>
          </a:p>
          <a:p>
            <a:r>
              <a:rPr lang="en-US" dirty="0" smtClean="0"/>
              <a:t>Let child plan ahead what she’ll do and when</a:t>
            </a:r>
          </a:p>
          <a:p>
            <a:r>
              <a:rPr lang="en-US" dirty="0" smtClean="0"/>
              <a:t>Keep chores manageable</a:t>
            </a:r>
            <a:endParaRPr lang="en-US" dirty="0"/>
          </a:p>
        </p:txBody>
      </p:sp>
      <p:sp>
        <p:nvSpPr>
          <p:cNvPr id="3" name="Title 2"/>
          <p:cNvSpPr>
            <a:spLocks noGrp="1"/>
          </p:cNvSpPr>
          <p:nvPr>
            <p:ph type="title"/>
          </p:nvPr>
        </p:nvSpPr>
        <p:spPr/>
        <p:txBody>
          <a:bodyPr/>
          <a:lstStyle/>
          <a:p>
            <a:r>
              <a:rPr lang="en-US" dirty="0" smtClean="0"/>
              <a:t>Chore Wars</a:t>
            </a:r>
            <a:endParaRPr lang="en-US" dirty="0"/>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What might happen if…</a:t>
            </a:r>
          </a:p>
          <a:p>
            <a:pPr>
              <a:buNone/>
            </a:pPr>
            <a:endParaRPr lang="en-US" dirty="0" smtClean="0"/>
          </a:p>
          <a:p>
            <a:pPr>
              <a:buNone/>
            </a:pPr>
            <a:r>
              <a:rPr lang="en-US" dirty="0" smtClean="0"/>
              <a:t>	…you forget your coat at school?</a:t>
            </a:r>
          </a:p>
          <a:p>
            <a:pPr>
              <a:buNone/>
            </a:pPr>
            <a:r>
              <a:rPr lang="en-US" dirty="0" smtClean="0"/>
              <a:t>	…you leave your books in your locker?</a:t>
            </a:r>
          </a:p>
          <a:p>
            <a:pPr>
              <a:buNone/>
            </a:pPr>
            <a:r>
              <a:rPr lang="en-US" dirty="0" smtClean="0"/>
              <a:t>	…you leave your library books at your friend’s house?</a:t>
            </a:r>
          </a:p>
          <a:p>
            <a:pPr>
              <a:buNone/>
            </a:pPr>
            <a:r>
              <a:rPr lang="en-US" dirty="0" smtClean="0"/>
              <a:t>	…you forget to return things you borrowed from a friend?</a:t>
            </a:r>
            <a:endParaRPr lang="en-US" dirty="0"/>
          </a:p>
        </p:txBody>
      </p:sp>
      <p:sp>
        <p:nvSpPr>
          <p:cNvPr id="3" name="Title 2"/>
          <p:cNvSpPr>
            <a:spLocks noGrp="1"/>
          </p:cNvSpPr>
          <p:nvPr>
            <p:ph type="title"/>
          </p:nvPr>
        </p:nvSpPr>
        <p:spPr/>
        <p:txBody>
          <a:bodyPr/>
          <a:lstStyle/>
          <a:p>
            <a:r>
              <a:rPr lang="en-US" dirty="0" smtClean="0"/>
              <a:t>Forgetfulness</a:t>
            </a:r>
            <a:endParaRPr lang="en-US" dirty="0"/>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“How do you think you will feel if those things happen?”</a:t>
            </a:r>
          </a:p>
          <a:p>
            <a:pPr>
              <a:buNone/>
            </a:pPr>
            <a:endParaRPr lang="en-US" dirty="0" smtClean="0"/>
          </a:p>
          <a:p>
            <a:pPr>
              <a:buNone/>
            </a:pPr>
            <a:r>
              <a:rPr lang="en-US" dirty="0" smtClean="0"/>
              <a:t>“What can you do so you’ll remember to bring home what you need next time?</a:t>
            </a:r>
            <a:endParaRPr lang="en-US" dirty="0"/>
          </a:p>
        </p:txBody>
      </p:sp>
      <p:sp>
        <p:nvSpPr>
          <p:cNvPr id="3" name="Title 2"/>
          <p:cNvSpPr>
            <a:spLocks noGrp="1"/>
          </p:cNvSpPr>
          <p:nvPr>
            <p:ph type="title"/>
          </p:nvPr>
        </p:nvSpPr>
        <p:spPr/>
        <p:txBody>
          <a:bodyPr/>
          <a:lstStyle/>
          <a:p>
            <a:r>
              <a:rPr lang="en-US" dirty="0" smtClean="0"/>
              <a:t>Questions to ask…</a:t>
            </a:r>
            <a:endParaRPr lang="en-US" dirty="0"/>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Who Does the Homework?</a:t>
            </a:r>
          </a:p>
          <a:p>
            <a:r>
              <a:rPr lang="en-US" dirty="0" smtClean="0"/>
              <a:t>When to do Homework</a:t>
            </a:r>
          </a:p>
          <a:p>
            <a:r>
              <a:rPr lang="en-US" dirty="0" smtClean="0"/>
              <a:t>Dads</a:t>
            </a:r>
            <a:endParaRPr lang="en-US" dirty="0"/>
          </a:p>
        </p:txBody>
      </p:sp>
      <p:sp>
        <p:nvSpPr>
          <p:cNvPr id="3" name="Title 2"/>
          <p:cNvSpPr>
            <a:spLocks noGrp="1"/>
          </p:cNvSpPr>
          <p:nvPr>
            <p:ph type="title"/>
          </p:nvPr>
        </p:nvSpPr>
        <p:spPr/>
        <p:txBody>
          <a:bodyPr/>
          <a:lstStyle/>
          <a:p>
            <a:r>
              <a:rPr lang="en-US" dirty="0" smtClean="0"/>
              <a:t>School, Homework, &amp; Learning</a:t>
            </a:r>
            <a:endParaRPr lang="en-US" dirty="0"/>
          </a:p>
        </p:txBody>
      </p:sp>
      <p:pic>
        <p:nvPicPr>
          <p:cNvPr id="21506" name="Picture 2" descr="C:\Documents and Settings\Muhlenberg SD\Local Settings\Temporary Internet Files\Content.IE5\ERI3UXI3\MPj04395410000[1].jpg"/>
          <p:cNvPicPr>
            <a:picLocks noChangeAspect="1" noChangeArrowheads="1"/>
          </p:cNvPicPr>
          <p:nvPr/>
        </p:nvPicPr>
        <p:blipFill>
          <a:blip r:embed="rId3" cstate="print"/>
          <a:srcRect/>
          <a:stretch>
            <a:fillRect/>
          </a:stretch>
        </p:blipFill>
        <p:spPr bwMode="auto">
          <a:xfrm>
            <a:off x="3581400" y="2971800"/>
            <a:ext cx="4399971" cy="2895600"/>
          </a:xfrm>
          <a:prstGeom prst="rect">
            <a:avLst/>
          </a:prstGeom>
          <a:noFill/>
        </p:spPr>
      </p:pic>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Make it fun and creative</a:t>
            </a:r>
          </a:p>
          <a:p>
            <a:endParaRPr lang="en-US" dirty="0" smtClean="0"/>
          </a:p>
          <a:p>
            <a:r>
              <a:rPr lang="en-US" dirty="0" smtClean="0"/>
              <a:t>Play games</a:t>
            </a:r>
          </a:p>
          <a:p>
            <a:endParaRPr lang="en-US" dirty="0" smtClean="0"/>
          </a:p>
          <a:p>
            <a:r>
              <a:rPr lang="en-US" dirty="0" smtClean="0"/>
              <a:t>Math skills while cooking dinner</a:t>
            </a:r>
          </a:p>
          <a:p>
            <a:endParaRPr lang="en-US" dirty="0" smtClean="0"/>
          </a:p>
          <a:p>
            <a:r>
              <a:rPr lang="en-US" dirty="0" smtClean="0"/>
              <a:t>Combine skills with feeling words</a:t>
            </a:r>
            <a:endParaRPr lang="en-US" dirty="0"/>
          </a:p>
        </p:txBody>
      </p:sp>
      <p:sp>
        <p:nvSpPr>
          <p:cNvPr id="3" name="Title 2"/>
          <p:cNvSpPr>
            <a:spLocks noGrp="1"/>
          </p:cNvSpPr>
          <p:nvPr>
            <p:ph type="title"/>
          </p:nvPr>
        </p:nvSpPr>
        <p:spPr/>
        <p:txBody>
          <a:bodyPr>
            <a:normAutofit fontScale="90000"/>
          </a:bodyPr>
          <a:lstStyle/>
          <a:p>
            <a:r>
              <a:rPr lang="en-US" dirty="0" smtClean="0"/>
              <a:t>Helping Your Child with Homework</a:t>
            </a:r>
            <a:endParaRPr lang="en-US" dirty="0"/>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000" y="381001"/>
            <a:ext cx="8305800" cy="4419600"/>
          </a:xfrm>
        </p:spPr>
        <p:txBody>
          <a:bodyPr>
            <a:noAutofit/>
          </a:bodyPr>
          <a:lstStyle/>
          <a:p>
            <a:r>
              <a:rPr lang="en-US" sz="3700" dirty="0" smtClean="0"/>
              <a:t>The homework wars. Parents remind children of their assignments, then nag. Children whine and procrastinate. Many times, it’s bedtime and your child’s homework is still incomplete, maybe not even started.</a:t>
            </a:r>
            <a:endParaRPr lang="en-US" sz="3700" dirty="0"/>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None/>
            </a:pPr>
            <a:r>
              <a:rPr lang="en-US" dirty="0" smtClean="0">
                <a:solidFill>
                  <a:schemeClr val="accent1"/>
                </a:solidFill>
              </a:rPr>
              <a:t>Mom</a:t>
            </a:r>
            <a:r>
              <a:rPr lang="en-US" dirty="0" smtClean="0"/>
              <a:t>: What subjects do you have for homework tonight?</a:t>
            </a:r>
          </a:p>
          <a:p>
            <a:pPr>
              <a:buNone/>
            </a:pPr>
            <a:r>
              <a:rPr lang="en-US" dirty="0" smtClean="0">
                <a:solidFill>
                  <a:schemeClr val="accent1"/>
                </a:solidFill>
              </a:rPr>
              <a:t>Darnell</a:t>
            </a:r>
            <a:r>
              <a:rPr lang="en-US" dirty="0" smtClean="0"/>
              <a:t>: Spelling words, math, and science.</a:t>
            </a:r>
          </a:p>
          <a:p>
            <a:pPr>
              <a:buNone/>
            </a:pPr>
            <a:r>
              <a:rPr lang="en-US" dirty="0" smtClean="0">
                <a:solidFill>
                  <a:schemeClr val="accent1"/>
                </a:solidFill>
              </a:rPr>
              <a:t>Mom</a:t>
            </a:r>
            <a:r>
              <a:rPr lang="en-US" dirty="0" smtClean="0"/>
              <a:t>: Which do you want to do first?</a:t>
            </a:r>
          </a:p>
          <a:p>
            <a:pPr>
              <a:buNone/>
            </a:pPr>
            <a:r>
              <a:rPr lang="en-US" dirty="0" smtClean="0">
                <a:solidFill>
                  <a:schemeClr val="accent1"/>
                </a:solidFill>
              </a:rPr>
              <a:t>Darnell</a:t>
            </a:r>
            <a:r>
              <a:rPr lang="en-US" dirty="0" smtClean="0"/>
              <a:t>: I guess my words.</a:t>
            </a:r>
          </a:p>
          <a:p>
            <a:pPr>
              <a:buNone/>
            </a:pPr>
            <a:r>
              <a:rPr lang="en-US" dirty="0" smtClean="0">
                <a:solidFill>
                  <a:schemeClr val="accent1"/>
                </a:solidFill>
              </a:rPr>
              <a:t>Mom</a:t>
            </a:r>
            <a:r>
              <a:rPr lang="en-US" dirty="0" smtClean="0"/>
              <a:t>: Good. Do you want to work on your words </a:t>
            </a:r>
            <a:r>
              <a:rPr lang="en-US" i="1" dirty="0" smtClean="0"/>
              <a:t>before</a:t>
            </a:r>
            <a:r>
              <a:rPr lang="en-US" dirty="0" smtClean="0"/>
              <a:t> or </a:t>
            </a:r>
            <a:r>
              <a:rPr lang="en-US" i="1" dirty="0" smtClean="0"/>
              <a:t>after</a:t>
            </a:r>
            <a:r>
              <a:rPr lang="en-US" dirty="0" smtClean="0"/>
              <a:t> your snack.</a:t>
            </a:r>
          </a:p>
          <a:p>
            <a:pPr>
              <a:buNone/>
            </a:pPr>
            <a:r>
              <a:rPr lang="en-US" dirty="0" smtClean="0">
                <a:solidFill>
                  <a:schemeClr val="accent1"/>
                </a:solidFill>
              </a:rPr>
              <a:t>Darnell</a:t>
            </a:r>
            <a:r>
              <a:rPr lang="en-US" dirty="0" smtClean="0"/>
              <a:t>: After.</a:t>
            </a:r>
          </a:p>
          <a:p>
            <a:pPr>
              <a:buNone/>
            </a:pPr>
            <a:r>
              <a:rPr lang="en-US" dirty="0" smtClean="0">
                <a:solidFill>
                  <a:schemeClr val="accent1"/>
                </a:solidFill>
              </a:rPr>
              <a:t>Mom</a:t>
            </a:r>
            <a:r>
              <a:rPr lang="en-US" dirty="0" smtClean="0"/>
              <a:t>: OK- and what will you do </a:t>
            </a:r>
            <a:r>
              <a:rPr lang="en-US" i="1" dirty="0" smtClean="0"/>
              <a:t>after</a:t>
            </a:r>
            <a:r>
              <a:rPr lang="en-US" dirty="0" smtClean="0"/>
              <a:t> you finish your words?</a:t>
            </a:r>
          </a:p>
          <a:p>
            <a:pPr>
              <a:buNone/>
            </a:pPr>
            <a:r>
              <a:rPr lang="en-US" dirty="0" smtClean="0">
                <a:solidFill>
                  <a:schemeClr val="accent1"/>
                </a:solidFill>
              </a:rPr>
              <a:t>Darnell</a:t>
            </a:r>
            <a:r>
              <a:rPr lang="en-US" dirty="0" smtClean="0"/>
              <a:t>: Play outside.</a:t>
            </a:r>
          </a:p>
          <a:p>
            <a:pPr>
              <a:buNone/>
            </a:pPr>
            <a:endParaRPr lang="en-US" dirty="0"/>
          </a:p>
        </p:txBody>
      </p:sp>
      <p:sp>
        <p:nvSpPr>
          <p:cNvPr id="3" name="Title 2"/>
          <p:cNvSpPr>
            <a:spLocks noGrp="1"/>
          </p:cNvSpPr>
          <p:nvPr>
            <p:ph type="title"/>
          </p:nvPr>
        </p:nvSpPr>
        <p:spPr/>
        <p:txBody>
          <a:bodyPr/>
          <a:lstStyle/>
          <a:p>
            <a:r>
              <a:rPr lang="en-US" dirty="0" smtClean="0"/>
              <a:t>Problem-Solving Approach</a:t>
            </a:r>
            <a:endParaRPr lang="en-US" dirty="0"/>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550091"/>
          </a:xfrm>
        </p:spPr>
        <p:txBody>
          <a:bodyPr>
            <a:normAutofit fontScale="92500" lnSpcReduction="10000"/>
          </a:bodyPr>
          <a:lstStyle/>
          <a:p>
            <a:pPr>
              <a:buNone/>
            </a:pPr>
            <a:r>
              <a:rPr lang="en-US" sz="2900" dirty="0" smtClean="0">
                <a:solidFill>
                  <a:schemeClr val="accent1"/>
                </a:solidFill>
              </a:rPr>
              <a:t>Mom</a:t>
            </a:r>
            <a:r>
              <a:rPr lang="en-US" sz="2900" dirty="0" smtClean="0"/>
              <a:t>: OK- and will you do your math </a:t>
            </a:r>
            <a:r>
              <a:rPr lang="en-US" sz="2900" i="1" dirty="0" smtClean="0"/>
              <a:t>before</a:t>
            </a:r>
            <a:r>
              <a:rPr lang="en-US" sz="2900" dirty="0" smtClean="0"/>
              <a:t> or </a:t>
            </a:r>
            <a:r>
              <a:rPr lang="en-US" sz="2900" i="1" dirty="0" smtClean="0"/>
              <a:t>after</a:t>
            </a:r>
            <a:r>
              <a:rPr lang="en-US" sz="2900" dirty="0" smtClean="0"/>
              <a:t> dinner?</a:t>
            </a:r>
          </a:p>
          <a:p>
            <a:pPr>
              <a:buNone/>
            </a:pPr>
            <a:r>
              <a:rPr lang="en-US" sz="2900" dirty="0" smtClean="0">
                <a:solidFill>
                  <a:schemeClr val="accent1"/>
                </a:solidFill>
              </a:rPr>
              <a:t>Darnell</a:t>
            </a:r>
            <a:r>
              <a:rPr lang="en-US" sz="2900" dirty="0" smtClean="0"/>
              <a:t>: Before.</a:t>
            </a:r>
          </a:p>
          <a:p>
            <a:pPr>
              <a:buNone/>
            </a:pPr>
            <a:r>
              <a:rPr lang="en-US" sz="2900" dirty="0" smtClean="0">
                <a:solidFill>
                  <a:schemeClr val="accent1"/>
                </a:solidFill>
              </a:rPr>
              <a:t>Mom</a:t>
            </a:r>
            <a:r>
              <a:rPr lang="en-US" sz="2900" dirty="0" smtClean="0"/>
              <a:t>: And science?</a:t>
            </a:r>
          </a:p>
          <a:p>
            <a:pPr>
              <a:buNone/>
            </a:pPr>
            <a:r>
              <a:rPr lang="en-US" sz="2900" dirty="0" smtClean="0">
                <a:solidFill>
                  <a:schemeClr val="accent1"/>
                </a:solidFill>
              </a:rPr>
              <a:t>Darnell</a:t>
            </a:r>
            <a:r>
              <a:rPr lang="en-US" sz="2900" dirty="0" smtClean="0"/>
              <a:t>: After.</a:t>
            </a:r>
          </a:p>
          <a:p>
            <a:pPr>
              <a:buNone/>
            </a:pPr>
            <a:r>
              <a:rPr lang="en-US" sz="2900" dirty="0" smtClean="0">
                <a:solidFill>
                  <a:schemeClr val="accent1"/>
                </a:solidFill>
              </a:rPr>
              <a:t>Mom</a:t>
            </a:r>
            <a:r>
              <a:rPr lang="en-US" sz="2900" dirty="0" smtClean="0"/>
              <a:t>: Darnell, I’m very proud of you. You made your own plan.</a:t>
            </a:r>
          </a:p>
          <a:p>
            <a:pPr>
              <a:buNone/>
            </a:pPr>
            <a:endParaRPr lang="en-US" dirty="0" smtClean="0"/>
          </a:p>
          <a:p>
            <a:pPr>
              <a:buNone/>
            </a:pPr>
            <a:r>
              <a:rPr lang="en-US" dirty="0" smtClean="0"/>
              <a:t>“How long do you think your math will take?”</a:t>
            </a:r>
          </a:p>
          <a:p>
            <a:pPr>
              <a:buNone/>
            </a:pPr>
            <a:r>
              <a:rPr lang="en-US" dirty="0" smtClean="0"/>
              <a:t>“What will you do if it turns out you need more time?”</a:t>
            </a:r>
          </a:p>
          <a:p>
            <a:pPr>
              <a:buNone/>
            </a:pPr>
            <a:r>
              <a:rPr lang="en-US" dirty="0" smtClean="0"/>
              <a:t>“What will you say or do if your friend calls while you’re in the middle of your math homework?”</a:t>
            </a:r>
          </a:p>
          <a:p>
            <a:pPr>
              <a:buNone/>
            </a:pPr>
            <a:r>
              <a:rPr lang="en-US" dirty="0" smtClean="0"/>
              <a:t>“What time will you begin the next subject?”</a:t>
            </a:r>
          </a:p>
          <a:p>
            <a:pPr>
              <a:buNone/>
            </a:pPr>
            <a:endParaRPr lang="en-US" dirty="0"/>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626291"/>
          </a:xfrm>
        </p:spPr>
        <p:txBody>
          <a:bodyPr/>
          <a:lstStyle/>
          <a:p>
            <a:pPr>
              <a:buNone/>
            </a:pPr>
            <a:r>
              <a:rPr lang="en-US" dirty="0" smtClean="0"/>
              <a:t>“When is your report due?”</a:t>
            </a:r>
          </a:p>
          <a:p>
            <a:pPr>
              <a:buNone/>
            </a:pPr>
            <a:endParaRPr lang="en-US" dirty="0" smtClean="0"/>
          </a:p>
          <a:p>
            <a:pPr>
              <a:buNone/>
            </a:pPr>
            <a:r>
              <a:rPr lang="en-US" dirty="0" smtClean="0"/>
              <a:t>“How many days do you have to do it?”</a:t>
            </a:r>
          </a:p>
          <a:p>
            <a:pPr>
              <a:buNone/>
            </a:pPr>
            <a:endParaRPr lang="en-US" dirty="0" smtClean="0"/>
          </a:p>
          <a:p>
            <a:pPr>
              <a:buNone/>
            </a:pPr>
            <a:r>
              <a:rPr lang="en-US" dirty="0" smtClean="0"/>
              <a:t>“What’s the first thing you have to do?”</a:t>
            </a:r>
          </a:p>
          <a:p>
            <a:pPr>
              <a:buNone/>
            </a:pPr>
            <a:endParaRPr lang="en-US" dirty="0" smtClean="0"/>
          </a:p>
          <a:p>
            <a:pPr>
              <a:buNone/>
            </a:pPr>
            <a:r>
              <a:rPr lang="en-US" dirty="0" smtClean="0"/>
              <a:t>How long do you think that will take?”</a:t>
            </a:r>
          </a:p>
          <a:p>
            <a:pPr>
              <a:buNone/>
            </a:pPr>
            <a:endParaRPr lang="en-US" dirty="0" smtClean="0"/>
          </a:p>
          <a:p>
            <a:pPr>
              <a:buNone/>
            </a:pPr>
            <a:r>
              <a:rPr lang="en-US" dirty="0" smtClean="0"/>
              <a:t>“Then what do you have to do?”</a:t>
            </a:r>
          </a:p>
          <a:p>
            <a:pPr>
              <a:buNone/>
            </a:pPr>
            <a:endParaRPr lang="en-US" dirty="0" smtClean="0"/>
          </a:p>
          <a:p>
            <a:pPr>
              <a:buNone/>
            </a:pPr>
            <a:r>
              <a:rPr lang="en-US" dirty="0" smtClean="0"/>
              <a:t>“How long do you think that will take?”</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Stop by school to volunteer</a:t>
            </a:r>
          </a:p>
          <a:p>
            <a:r>
              <a:rPr lang="en-US" dirty="0" smtClean="0"/>
              <a:t>Make something for the classroom</a:t>
            </a:r>
          </a:p>
          <a:p>
            <a:r>
              <a:rPr lang="en-US" dirty="0" smtClean="0"/>
              <a:t>Volunteer to tutor a child who needs help</a:t>
            </a:r>
          </a:p>
          <a:p>
            <a:r>
              <a:rPr lang="en-US" dirty="0" smtClean="0"/>
              <a:t>Volunteer to accompany your child’s class trip</a:t>
            </a:r>
          </a:p>
          <a:p>
            <a:r>
              <a:rPr lang="en-US" dirty="0" smtClean="0"/>
              <a:t>Speak with you child’s teacher about how you can help</a:t>
            </a:r>
          </a:p>
          <a:p>
            <a:r>
              <a:rPr lang="en-US" dirty="0" smtClean="0"/>
              <a:t>Check your child’s homework</a:t>
            </a:r>
            <a:endParaRPr lang="en-US" dirty="0"/>
          </a:p>
        </p:txBody>
      </p:sp>
      <p:sp>
        <p:nvSpPr>
          <p:cNvPr id="3" name="Title 2"/>
          <p:cNvSpPr>
            <a:spLocks noGrp="1"/>
          </p:cNvSpPr>
          <p:nvPr>
            <p:ph type="title"/>
          </p:nvPr>
        </p:nvSpPr>
        <p:spPr/>
        <p:txBody>
          <a:bodyPr/>
          <a:lstStyle/>
          <a:p>
            <a:r>
              <a:rPr lang="en-US" dirty="0" smtClean="0"/>
              <a:t>Involving Dad</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Hating to lose</a:t>
            </a:r>
          </a:p>
          <a:p>
            <a:r>
              <a:rPr lang="en-US" dirty="0" smtClean="0"/>
              <a:t>Center of attention</a:t>
            </a:r>
          </a:p>
          <a:p>
            <a:r>
              <a:rPr lang="en-US" dirty="0" smtClean="0"/>
              <a:t>Whining</a:t>
            </a:r>
          </a:p>
          <a:p>
            <a:r>
              <a:rPr lang="en-US" dirty="0" smtClean="0"/>
              <a:t>Resiliency</a:t>
            </a:r>
          </a:p>
          <a:p>
            <a:r>
              <a:rPr lang="en-US" dirty="0" smtClean="0"/>
              <a:t>Wishing for what you don’t have</a:t>
            </a:r>
            <a:endParaRPr lang="en-US" dirty="0"/>
          </a:p>
        </p:txBody>
      </p:sp>
      <p:sp>
        <p:nvSpPr>
          <p:cNvPr id="3" name="Title 2"/>
          <p:cNvSpPr>
            <a:spLocks noGrp="1"/>
          </p:cNvSpPr>
          <p:nvPr>
            <p:ph type="title"/>
          </p:nvPr>
        </p:nvSpPr>
        <p:spPr/>
        <p:txBody>
          <a:bodyPr>
            <a:normAutofit fontScale="90000"/>
          </a:bodyPr>
          <a:lstStyle/>
          <a:p>
            <a:r>
              <a:rPr lang="en-US" dirty="0" smtClean="0"/>
              <a:t>Frustration and Disappointment</a:t>
            </a:r>
            <a:endParaRPr lang="en-US" dirty="0"/>
          </a:p>
        </p:txBody>
      </p:sp>
      <p:pic>
        <p:nvPicPr>
          <p:cNvPr id="6146" name="Picture 2" descr="C:\Documents and Settings\Muhlenberg SD\Local Settings\Temporary Internet Files\Content.IE5\IJOLA5U7\MCj00788010000[1].wmf"/>
          <p:cNvPicPr>
            <a:picLocks noChangeAspect="1" noChangeArrowheads="1"/>
          </p:cNvPicPr>
          <p:nvPr/>
        </p:nvPicPr>
        <p:blipFill>
          <a:blip r:embed="rId3"/>
          <a:srcRect/>
          <a:stretch>
            <a:fillRect/>
          </a:stretch>
        </p:blipFill>
        <p:spPr bwMode="auto">
          <a:xfrm>
            <a:off x="6013693" y="2819400"/>
            <a:ext cx="2933833" cy="3810000"/>
          </a:xfrm>
          <a:prstGeom prst="rect">
            <a:avLst/>
          </a:prstGeom>
          <a:noFill/>
        </p:spPr>
      </p:pic>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Muhlenberg SD\Local Settings\Temporary Internet Files\Content.IE5\M7MJ6PYB\MPj04222900000[1].jpg"/>
          <p:cNvPicPr>
            <a:picLocks noChangeAspect="1" noChangeArrowheads="1"/>
          </p:cNvPicPr>
          <p:nvPr/>
        </p:nvPicPr>
        <p:blipFill>
          <a:blip r:embed="rId3"/>
          <a:srcRect/>
          <a:stretch>
            <a:fillRect/>
          </a:stretch>
        </p:blipFill>
        <p:spPr bwMode="auto">
          <a:xfrm>
            <a:off x="5638800" y="4267200"/>
            <a:ext cx="2237854" cy="2209800"/>
          </a:xfrm>
          <a:prstGeom prst="rect">
            <a:avLst/>
          </a:prstGeom>
          <a:noFill/>
        </p:spPr>
      </p:pic>
      <p:sp>
        <p:nvSpPr>
          <p:cNvPr id="2" name="Content Placeholder 1"/>
          <p:cNvSpPr>
            <a:spLocks noGrp="1"/>
          </p:cNvSpPr>
          <p:nvPr>
            <p:ph idx="1"/>
          </p:nvPr>
        </p:nvSpPr>
        <p:spPr/>
        <p:txBody>
          <a:bodyPr>
            <a:normAutofit fontScale="77500" lnSpcReduction="20000"/>
          </a:bodyPr>
          <a:lstStyle/>
          <a:p>
            <a:pPr>
              <a:buNone/>
            </a:pPr>
            <a:r>
              <a:rPr lang="en-US" u="sng" dirty="0" smtClean="0"/>
              <a:t>Session I</a:t>
            </a:r>
          </a:p>
          <a:p>
            <a:r>
              <a:rPr lang="en-US" sz="2800" dirty="0" smtClean="0"/>
              <a:t>Learned ways to help your child cope with feelings</a:t>
            </a:r>
          </a:p>
          <a:p>
            <a:r>
              <a:rPr lang="en-US" sz="2800" dirty="0" smtClean="0"/>
              <a:t>Help child become caring, empathetic child who can understand, accept, and control his or her emotions</a:t>
            </a:r>
          </a:p>
          <a:p>
            <a:endParaRPr lang="en-US" dirty="0" smtClean="0"/>
          </a:p>
          <a:p>
            <a:pPr>
              <a:buNone/>
            </a:pPr>
            <a:r>
              <a:rPr lang="en-US" u="sng" dirty="0" smtClean="0"/>
              <a:t>Session II</a:t>
            </a:r>
          </a:p>
          <a:p>
            <a:r>
              <a:rPr lang="en-US" sz="2800" dirty="0" smtClean="0"/>
              <a:t>Learned ways to talk to your child about annoying and early high-risk behaviors</a:t>
            </a:r>
          </a:p>
          <a:p>
            <a:r>
              <a:rPr lang="en-US" sz="2800" dirty="0" smtClean="0"/>
              <a:t>Help child learn to confide in their parents</a:t>
            </a:r>
          </a:p>
          <a:p>
            <a:endParaRPr lang="en-US" dirty="0" smtClean="0"/>
          </a:p>
          <a:p>
            <a:pPr>
              <a:buNone/>
            </a:pPr>
            <a:r>
              <a:rPr lang="en-US" u="sng" dirty="0" smtClean="0"/>
              <a:t>Session III</a:t>
            </a:r>
          </a:p>
          <a:p>
            <a:r>
              <a:rPr lang="en-US" dirty="0" smtClean="0"/>
              <a:t>Learned how families can create a trusting environment</a:t>
            </a:r>
          </a:p>
          <a:p>
            <a:r>
              <a:rPr lang="en-US" dirty="0" smtClean="0"/>
              <a:t>Help your child do well in school</a:t>
            </a:r>
            <a:endParaRPr lang="en-US" dirty="0"/>
          </a:p>
        </p:txBody>
      </p:sp>
      <p:sp>
        <p:nvSpPr>
          <p:cNvPr id="3" name="Title 2"/>
          <p:cNvSpPr>
            <a:spLocks noGrp="1"/>
          </p:cNvSpPr>
          <p:nvPr>
            <p:ph type="title"/>
          </p:nvPr>
        </p:nvSpPr>
        <p:spPr/>
        <p:txBody>
          <a:bodyPr/>
          <a:lstStyle/>
          <a:p>
            <a:r>
              <a:rPr lang="en-US" dirty="0" smtClean="0"/>
              <a:t>Conclusions</a:t>
            </a:r>
            <a:endParaRPr lang="en-US" dirty="0"/>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Questions?</a:t>
            </a:r>
            <a:endParaRPr lang="en-US" dirty="0"/>
          </a:p>
        </p:txBody>
      </p:sp>
      <p:pic>
        <p:nvPicPr>
          <p:cNvPr id="4098" name="Picture 2" descr="C:\Documents and Settings\Muhlenberg SD\Local Settings\Temporary Internet Files\Content.IE5\8LOHIFS1\MCj04361630000[1].wmf"/>
          <p:cNvPicPr>
            <a:picLocks noChangeAspect="1" noChangeArrowheads="1"/>
          </p:cNvPicPr>
          <p:nvPr/>
        </p:nvPicPr>
        <p:blipFill>
          <a:blip r:embed="rId3"/>
          <a:srcRect/>
          <a:stretch>
            <a:fillRect/>
          </a:stretch>
        </p:blipFill>
        <p:spPr bwMode="auto">
          <a:xfrm>
            <a:off x="2362200" y="1676400"/>
            <a:ext cx="5102400" cy="4468999"/>
          </a:xfrm>
          <a:prstGeom prst="rect">
            <a:avLst/>
          </a:prstGeom>
          <a:noFill/>
        </p:spPr>
      </p:pic>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n-US" dirty="0" smtClean="0"/>
          </a:p>
          <a:p>
            <a:pPr>
              <a:buNone/>
            </a:pPr>
            <a:endParaRPr lang="en-US" dirty="0" smtClean="0"/>
          </a:p>
          <a:p>
            <a:pPr>
              <a:buNone/>
            </a:pPr>
            <a:r>
              <a:rPr lang="en-US" dirty="0" err="1" smtClean="0"/>
              <a:t>Shure</a:t>
            </a:r>
            <a:r>
              <a:rPr lang="en-US" dirty="0" smtClean="0"/>
              <a:t>, M. B. (2005). </a:t>
            </a:r>
            <a:r>
              <a:rPr lang="en-US" i="1" dirty="0" smtClean="0"/>
              <a:t>Thinking parent, thinking child: How to turn your most challenging everyday problems into solutions.</a:t>
            </a:r>
            <a:r>
              <a:rPr lang="en-US" dirty="0" smtClean="0"/>
              <a:t> New York: McGraw-Hill.</a:t>
            </a:r>
            <a:endParaRPr lang="en-US" dirty="0"/>
          </a:p>
        </p:txBody>
      </p:sp>
      <p:sp>
        <p:nvSpPr>
          <p:cNvPr id="3" name="Title 2"/>
          <p:cNvSpPr>
            <a:spLocks noGrp="1"/>
          </p:cNvSpPr>
          <p:nvPr>
            <p:ph type="title"/>
          </p:nvPr>
        </p:nvSpPr>
        <p:spPr/>
        <p:txBody>
          <a:bodyPr/>
          <a:lstStyle/>
          <a:p>
            <a:r>
              <a:rPr lang="en-US" dirty="0" smtClean="0"/>
              <a:t>Reference</a:t>
            </a:r>
            <a:endParaRPr lang="en-US" dirty="0"/>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i="1" dirty="0" smtClean="0"/>
              <a:t>Raising a Thinking Child: Help Your Young Child to Resolve Everyday Problems and Get Along with Others. </a:t>
            </a:r>
            <a:r>
              <a:rPr lang="en-US" dirty="0" smtClean="0"/>
              <a:t>New York: Henry Holt, 1994. Paperback, Pocketbooks, 1996.</a:t>
            </a:r>
          </a:p>
          <a:p>
            <a:pPr>
              <a:buNone/>
            </a:pPr>
            <a:endParaRPr lang="en-US" dirty="0" smtClean="0"/>
          </a:p>
          <a:p>
            <a:pPr>
              <a:buNone/>
            </a:pPr>
            <a:r>
              <a:rPr lang="en-US" i="1" dirty="0" smtClean="0"/>
              <a:t>Raising a Thinking Child Workbook.</a:t>
            </a:r>
            <a:r>
              <a:rPr lang="en-US" dirty="0" smtClean="0"/>
              <a:t> Champaign, IL: Research Press, 2000.</a:t>
            </a:r>
          </a:p>
          <a:p>
            <a:pPr>
              <a:buNone/>
            </a:pPr>
            <a:endParaRPr lang="en-US" dirty="0" smtClean="0"/>
          </a:p>
          <a:p>
            <a:pPr>
              <a:buNone/>
            </a:pPr>
            <a:r>
              <a:rPr lang="en-US" i="1" dirty="0" smtClean="0"/>
              <a:t>Raising a Thinking Preteen</a:t>
            </a:r>
            <a:r>
              <a:rPr lang="en-US" dirty="0" smtClean="0"/>
              <a:t>. New York: Henry Holt, 2000. Paperback, Owl, 2001.</a:t>
            </a:r>
            <a:endParaRPr lang="en-US" dirty="0"/>
          </a:p>
        </p:txBody>
      </p:sp>
      <p:sp>
        <p:nvSpPr>
          <p:cNvPr id="3" name="Title 2"/>
          <p:cNvSpPr>
            <a:spLocks noGrp="1"/>
          </p:cNvSpPr>
          <p:nvPr>
            <p:ph type="title"/>
          </p:nvPr>
        </p:nvSpPr>
        <p:spPr/>
        <p:txBody>
          <a:bodyPr>
            <a:normAutofit fontScale="90000"/>
          </a:bodyPr>
          <a:lstStyle/>
          <a:p>
            <a:r>
              <a:rPr lang="en-US" dirty="0" smtClean="0"/>
              <a:t>Additional Books for Families by Myrna </a:t>
            </a:r>
            <a:r>
              <a:rPr lang="en-US" dirty="0" err="1" smtClean="0"/>
              <a:t>Shure</a:t>
            </a:r>
            <a:r>
              <a:rPr lang="en-US" dirty="0" smtClean="0"/>
              <a:t>…</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381000"/>
            <a:ext cx="8458200" cy="4724399"/>
          </a:xfrm>
        </p:spPr>
        <p:txBody>
          <a:bodyPr>
            <a:noAutofit/>
          </a:bodyPr>
          <a:lstStyle/>
          <a:p>
            <a:r>
              <a:rPr lang="en-US" sz="4200" dirty="0" smtClean="0"/>
              <a:t>Your children are playing a game and when your son loses, he starts crying, stating that his sister cheated.</a:t>
            </a:r>
            <a:br>
              <a:rPr lang="en-US" sz="4200" dirty="0" smtClean="0"/>
            </a:br>
            <a:r>
              <a:rPr lang="en-US" sz="1800" dirty="0" smtClean="0"/>
              <a:t> </a:t>
            </a:r>
            <a:r>
              <a:rPr lang="en-US" sz="4200" dirty="0" smtClean="0"/>
              <a:t/>
            </a:r>
            <a:br>
              <a:rPr lang="en-US" sz="4200" dirty="0" smtClean="0"/>
            </a:br>
            <a:r>
              <a:rPr lang="en-US" sz="4200" dirty="0" smtClean="0"/>
              <a:t>Your daughter sabotages any games she’s playing when she senses she may lose.</a:t>
            </a:r>
            <a:endParaRPr lang="en-US" sz="4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Dealing with Feelings</a:t>
            </a:r>
          </a:p>
          <a:p>
            <a:pPr lvl="1"/>
            <a:r>
              <a:rPr lang="en-US" dirty="0" smtClean="0"/>
              <a:t>Session I</a:t>
            </a:r>
          </a:p>
          <a:p>
            <a:pPr lvl="1"/>
            <a:endParaRPr lang="en-US" dirty="0" smtClean="0"/>
          </a:p>
          <a:p>
            <a:r>
              <a:rPr lang="en-US" dirty="0" smtClean="0"/>
              <a:t>Handling and Preventing Problems</a:t>
            </a:r>
          </a:p>
          <a:p>
            <a:pPr lvl="1"/>
            <a:r>
              <a:rPr lang="en-US" dirty="0" smtClean="0"/>
              <a:t>Session II</a:t>
            </a:r>
          </a:p>
          <a:p>
            <a:pPr lvl="1"/>
            <a:endParaRPr lang="en-US" dirty="0" smtClean="0"/>
          </a:p>
          <a:p>
            <a:r>
              <a:rPr lang="en-US" dirty="0" smtClean="0"/>
              <a:t>Nurturing Relationships</a:t>
            </a:r>
          </a:p>
          <a:p>
            <a:pPr lvl="1"/>
            <a:r>
              <a:rPr lang="en-US" dirty="0" smtClean="0"/>
              <a:t>Session III</a:t>
            </a:r>
          </a:p>
          <a:p>
            <a:pPr lvl="1"/>
            <a:endParaRPr lang="en-US" dirty="0" smtClean="0"/>
          </a:p>
          <a:p>
            <a:r>
              <a:rPr lang="en-US" dirty="0" smtClean="0"/>
              <a:t>Building Life Skills</a:t>
            </a:r>
          </a:p>
          <a:p>
            <a:pPr lvl="1"/>
            <a:r>
              <a:rPr lang="en-US" dirty="0" smtClean="0"/>
              <a:t>Session III</a:t>
            </a:r>
            <a:endParaRPr lang="en-US" dirty="0"/>
          </a:p>
        </p:txBody>
      </p:sp>
      <p:sp>
        <p:nvSpPr>
          <p:cNvPr id="3" name="Title 2"/>
          <p:cNvSpPr>
            <a:spLocks noGrp="1"/>
          </p:cNvSpPr>
          <p:nvPr>
            <p:ph type="title"/>
          </p:nvPr>
        </p:nvSpPr>
        <p:spPr/>
        <p:txBody>
          <a:bodyPr/>
          <a:lstStyle/>
          <a:p>
            <a:pPr algn="ctr"/>
            <a:r>
              <a:rPr lang="en-US" dirty="0" smtClean="0"/>
              <a:t>Overview</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“How are you feeling?”</a:t>
            </a:r>
          </a:p>
          <a:p>
            <a:r>
              <a:rPr lang="en-US" dirty="0" smtClean="0"/>
              <a:t>“How do you think your sister feels when you say she won because she cheated?”</a:t>
            </a:r>
          </a:p>
          <a:p>
            <a:r>
              <a:rPr lang="en-US" dirty="0" smtClean="0"/>
              <a:t>“Does your sister win </a:t>
            </a:r>
            <a:r>
              <a:rPr lang="en-US" i="1" dirty="0" smtClean="0"/>
              <a:t>some</a:t>
            </a:r>
            <a:r>
              <a:rPr lang="en-US" dirty="0" smtClean="0"/>
              <a:t> of the time or </a:t>
            </a:r>
            <a:r>
              <a:rPr lang="en-US" i="1" dirty="0" smtClean="0"/>
              <a:t>all</a:t>
            </a:r>
            <a:r>
              <a:rPr lang="en-US" dirty="0" smtClean="0"/>
              <a:t> of the time?”</a:t>
            </a:r>
          </a:p>
          <a:p>
            <a:r>
              <a:rPr lang="en-US" dirty="0" smtClean="0"/>
              <a:t>“Can you think of something </a:t>
            </a:r>
            <a:r>
              <a:rPr lang="en-US" i="1" dirty="0" smtClean="0"/>
              <a:t>different</a:t>
            </a:r>
            <a:r>
              <a:rPr lang="en-US" dirty="0" smtClean="0"/>
              <a:t> to say to your sister so she won’t feel sad or mad?”</a:t>
            </a:r>
          </a:p>
          <a:p>
            <a:endParaRPr lang="en-US" dirty="0"/>
          </a:p>
        </p:txBody>
      </p:sp>
      <p:sp>
        <p:nvSpPr>
          <p:cNvPr id="3" name="Title 2"/>
          <p:cNvSpPr>
            <a:spLocks noGrp="1"/>
          </p:cNvSpPr>
          <p:nvPr>
            <p:ph type="title"/>
          </p:nvPr>
        </p:nvSpPr>
        <p:spPr/>
        <p:txBody>
          <a:bodyPr/>
          <a:lstStyle/>
          <a:p>
            <a:r>
              <a:rPr lang="en-US" dirty="0" smtClean="0"/>
              <a:t>Questions to Ask…</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457201"/>
            <a:ext cx="8610600" cy="4495800"/>
          </a:xfrm>
        </p:spPr>
        <p:txBody>
          <a:bodyPr>
            <a:noAutofit/>
          </a:bodyPr>
          <a:lstStyle/>
          <a:p>
            <a:r>
              <a:rPr lang="en-US" sz="3600" dirty="0" smtClean="0"/>
              <a:t>Is your child overinvested in winning or being the star? Does he/she…</a:t>
            </a:r>
            <a:br>
              <a:rPr lang="en-US" sz="3600" dirty="0" smtClean="0"/>
            </a:br>
            <a:r>
              <a:rPr lang="en-US" sz="1200" dirty="0" smtClean="0"/>
              <a:t> </a:t>
            </a:r>
            <a:r>
              <a:rPr lang="en-US" sz="3600" dirty="0" smtClean="0"/>
              <a:t/>
            </a:r>
            <a:br>
              <a:rPr lang="en-US" sz="3600" dirty="0" smtClean="0"/>
            </a:br>
            <a:r>
              <a:rPr lang="en-US" sz="2900" dirty="0" smtClean="0"/>
              <a:t>- get frustrated and pout when things don’t got his/her way</a:t>
            </a:r>
            <a:br>
              <a:rPr lang="en-US" sz="2900" dirty="0" smtClean="0"/>
            </a:br>
            <a:r>
              <a:rPr lang="en-US" sz="2900" dirty="0" smtClean="0"/>
              <a:t>- come home stressed from pressure to excel</a:t>
            </a:r>
            <a:br>
              <a:rPr lang="en-US" sz="2900" dirty="0" smtClean="0"/>
            </a:br>
            <a:r>
              <a:rPr lang="en-US" sz="2900" dirty="0" smtClean="0"/>
              <a:t>- have unbalanced life</a:t>
            </a:r>
            <a:br>
              <a:rPr lang="en-US" sz="2900" dirty="0" smtClean="0"/>
            </a:br>
            <a:r>
              <a:rPr lang="en-US" sz="2900" dirty="0" smtClean="0"/>
              <a:t>- claim he/she doesn’t want to participate in an activity or sport</a:t>
            </a:r>
            <a:br>
              <a:rPr lang="en-US" sz="2900" dirty="0" smtClean="0"/>
            </a:br>
            <a:r>
              <a:rPr lang="en-US" sz="2900" dirty="0" smtClean="0"/>
              <a:t>- feel he/she is a failure if not the best</a:t>
            </a:r>
            <a:endParaRPr lang="en-US" sz="29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Assure child you love him or her no matter what</a:t>
            </a:r>
          </a:p>
          <a:p>
            <a:endParaRPr lang="en-US" dirty="0" smtClean="0"/>
          </a:p>
          <a:p>
            <a:r>
              <a:rPr lang="en-US" dirty="0" smtClean="0"/>
              <a:t>Help your child have fun</a:t>
            </a:r>
          </a:p>
          <a:p>
            <a:pPr lvl="1"/>
            <a:r>
              <a:rPr lang="en-US" dirty="0" smtClean="0"/>
              <a:t>What else are you good at?</a:t>
            </a:r>
          </a:p>
          <a:p>
            <a:pPr lvl="1"/>
            <a:r>
              <a:rPr lang="en-US" dirty="0" smtClean="0"/>
              <a:t>What else do you enjoy?</a:t>
            </a:r>
          </a:p>
          <a:p>
            <a:pPr lvl="1"/>
            <a:r>
              <a:rPr lang="en-US" dirty="0" smtClean="0"/>
              <a:t>What do you enjoy about this activity?</a:t>
            </a:r>
            <a:endParaRPr lang="en-US" dirty="0"/>
          </a:p>
        </p:txBody>
      </p:sp>
      <p:sp>
        <p:nvSpPr>
          <p:cNvPr id="3" name="Title 2"/>
          <p:cNvSpPr>
            <a:spLocks noGrp="1"/>
          </p:cNvSpPr>
          <p:nvPr>
            <p:ph type="title"/>
          </p:nvPr>
        </p:nvSpPr>
        <p:spPr/>
        <p:txBody>
          <a:bodyPr/>
          <a:lstStyle/>
          <a:p>
            <a:r>
              <a:rPr lang="en-US" dirty="0" smtClean="0"/>
              <a:t>What to do…</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457201"/>
            <a:ext cx="7772400" cy="4495800"/>
          </a:xfrm>
        </p:spPr>
        <p:txBody>
          <a:bodyPr/>
          <a:lstStyle/>
          <a:p>
            <a:r>
              <a:rPr lang="en-US" dirty="0" smtClean="0"/>
              <a:t>Does your child whine? For many parents, whining is like “fingernails on the blackboard.”</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Why is your child whining</a:t>
            </a:r>
          </a:p>
          <a:p>
            <a:pPr lvl="1"/>
            <a:r>
              <a:rPr lang="en-US" dirty="0" smtClean="0"/>
              <a:t>Don’t know how to act when frustrated</a:t>
            </a:r>
          </a:p>
          <a:p>
            <a:pPr lvl="1"/>
            <a:r>
              <a:rPr lang="en-US" dirty="0" smtClean="0"/>
              <a:t>Know it will annoy you</a:t>
            </a:r>
          </a:p>
          <a:p>
            <a:pPr lvl="1"/>
            <a:endParaRPr lang="en-US" dirty="0" smtClean="0"/>
          </a:p>
          <a:p>
            <a:r>
              <a:rPr lang="en-US" dirty="0" smtClean="0"/>
              <a:t>Help child understand using the problem-solving method</a:t>
            </a:r>
          </a:p>
        </p:txBody>
      </p:sp>
      <p:sp>
        <p:nvSpPr>
          <p:cNvPr id="3" name="Title 2"/>
          <p:cNvSpPr>
            <a:spLocks noGrp="1"/>
          </p:cNvSpPr>
          <p:nvPr>
            <p:ph type="title"/>
          </p:nvPr>
        </p:nvSpPr>
        <p:spPr/>
        <p:txBody>
          <a:bodyPr/>
          <a:lstStyle/>
          <a:p>
            <a:r>
              <a:rPr lang="en-US" dirty="0" smtClean="0"/>
              <a:t>What to do…</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dirty="0" smtClean="0"/>
              <a:t>“How do you feel when your brother/sister/friend whines to you?”</a:t>
            </a:r>
          </a:p>
          <a:p>
            <a:pPr lvl="1"/>
            <a:r>
              <a:rPr lang="en-US" dirty="0" smtClean="0"/>
              <a:t>“How do you think I feel when you nag and whine so much?”</a:t>
            </a:r>
          </a:p>
          <a:p>
            <a:pPr lvl="1"/>
            <a:r>
              <a:rPr lang="en-US" dirty="0" smtClean="0"/>
              <a:t>“How do you really feel inside when you whine?”</a:t>
            </a:r>
          </a:p>
          <a:p>
            <a:pPr lvl="1"/>
            <a:r>
              <a:rPr lang="en-US" dirty="0" smtClean="0"/>
              <a:t>“Can you think of a different way to let me know how you feel right now?”</a:t>
            </a:r>
          </a:p>
          <a:p>
            <a:pPr lvl="1"/>
            <a:r>
              <a:rPr lang="en-US" dirty="0" smtClean="0"/>
              <a:t>“How do you think I’ll feel if you do that?”</a:t>
            </a:r>
          </a:p>
          <a:p>
            <a:pPr lvl="1"/>
            <a:r>
              <a:rPr lang="en-US" dirty="0" smtClean="0"/>
              <a:t>“How will you feel about that?”</a:t>
            </a:r>
          </a:p>
          <a:p>
            <a:pPr lvl="1"/>
            <a:endParaRPr lang="en-US" dirty="0" smtClean="0"/>
          </a:p>
          <a:p>
            <a:pPr>
              <a:buNone/>
            </a:pPr>
            <a:endParaRPr lang="en-US" dirty="0"/>
          </a:p>
        </p:txBody>
      </p:sp>
      <p:sp>
        <p:nvSpPr>
          <p:cNvPr id="3" name="Title 2"/>
          <p:cNvSpPr>
            <a:spLocks noGrp="1"/>
          </p:cNvSpPr>
          <p:nvPr>
            <p:ph type="title"/>
          </p:nvPr>
        </p:nvSpPr>
        <p:spPr/>
        <p:txBody>
          <a:bodyPr/>
          <a:lstStyle/>
          <a:p>
            <a:r>
              <a:rPr lang="en-US" dirty="0" smtClean="0"/>
              <a:t>Questions to Ask…</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533401"/>
            <a:ext cx="8153400" cy="4419600"/>
          </a:xfrm>
        </p:spPr>
        <p:txBody>
          <a:bodyPr>
            <a:normAutofit fontScale="90000"/>
          </a:bodyPr>
          <a:lstStyle/>
          <a:p>
            <a:r>
              <a:rPr lang="en-US" dirty="0" smtClean="0"/>
              <a:t>Your child asks his friend for a turn with the truck and the friend says no. Your child hits the friend. Your child does not know any other way to get what he wants.</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Stifled thinking</a:t>
            </a:r>
          </a:p>
          <a:p>
            <a:endParaRPr lang="en-US" dirty="0" smtClean="0"/>
          </a:p>
          <a:p>
            <a:r>
              <a:rPr lang="en-US" dirty="0" smtClean="0"/>
              <a:t>Other options</a:t>
            </a:r>
          </a:p>
          <a:p>
            <a:pPr lvl="1"/>
            <a:r>
              <a:rPr lang="en-US" dirty="0" smtClean="0"/>
              <a:t>Child could ask if can put logs in truck</a:t>
            </a:r>
          </a:p>
          <a:p>
            <a:pPr lvl="1"/>
            <a:r>
              <a:rPr lang="en-US" dirty="0" smtClean="0"/>
              <a:t>“Can you think of something different to do while you wait?”</a:t>
            </a:r>
          </a:p>
          <a:p>
            <a:pPr lvl="1"/>
            <a:r>
              <a:rPr lang="en-US" dirty="0" smtClean="0"/>
              <a:t>Let child know you care about their feelings and lead them to thinking of other solutions</a:t>
            </a:r>
            <a:endParaRPr lang="en-US" dirty="0"/>
          </a:p>
        </p:txBody>
      </p:sp>
      <p:sp>
        <p:nvSpPr>
          <p:cNvPr id="3" name="Title 2"/>
          <p:cNvSpPr>
            <a:spLocks noGrp="1"/>
          </p:cNvSpPr>
          <p:nvPr>
            <p:ph type="title"/>
          </p:nvPr>
        </p:nvSpPr>
        <p:spPr/>
        <p:txBody>
          <a:bodyPr/>
          <a:lstStyle/>
          <a:p>
            <a:r>
              <a:rPr lang="en-US" dirty="0" smtClean="0"/>
              <a:t>How to foster resiliency</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457201"/>
            <a:ext cx="7772400" cy="4495800"/>
          </a:xfrm>
        </p:spPr>
        <p:txBody>
          <a:bodyPr/>
          <a:lstStyle/>
          <a:p>
            <a:r>
              <a:rPr lang="en-US" dirty="0" smtClean="0"/>
              <a:t>Everyone wishes for things they don’t have. How can we help our children appreciate this and not be discouraged?</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If you were granted one wish, what would it be?</a:t>
            </a:r>
          </a:p>
          <a:p>
            <a:r>
              <a:rPr lang="en-US" dirty="0" smtClean="0"/>
              <a:t>If you became famous for something you currently do, what would it be?</a:t>
            </a:r>
          </a:p>
          <a:p>
            <a:r>
              <a:rPr lang="en-US" dirty="0" smtClean="0"/>
              <a:t>If you could change one personality trait, what would it be?</a:t>
            </a:r>
          </a:p>
          <a:p>
            <a:r>
              <a:rPr lang="en-US" dirty="0" smtClean="0"/>
              <a:t>What else would you change about yourself?</a:t>
            </a:r>
            <a:endParaRPr lang="en-US" dirty="0"/>
          </a:p>
        </p:txBody>
      </p:sp>
      <p:sp>
        <p:nvSpPr>
          <p:cNvPr id="3" name="Title 2"/>
          <p:cNvSpPr>
            <a:spLocks noGrp="1"/>
          </p:cNvSpPr>
          <p:nvPr>
            <p:ph type="title"/>
          </p:nvPr>
        </p:nvSpPr>
        <p:spPr/>
        <p:txBody>
          <a:bodyPr/>
          <a:lstStyle/>
          <a:p>
            <a:r>
              <a:rPr lang="en-US" dirty="0" smtClean="0"/>
              <a:t>The “If” Game</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457200"/>
            <a:ext cx="7772400" cy="4648200"/>
          </a:xfrm>
        </p:spPr>
        <p:txBody>
          <a:bodyPr>
            <a:noAutofit/>
          </a:bodyPr>
          <a:lstStyle/>
          <a:p>
            <a:r>
              <a:rPr lang="en-US" sz="3800" dirty="0" smtClean="0"/>
              <a:t>Four year old Patty and eight year old sister, Val, are arguing over a clay set that Patty received for her birthday. Patty tells her sister that the clay is hers, and Val can’t play with it. The girls begin screaming at each other.</a:t>
            </a:r>
            <a:endParaRPr lang="en-US" sz="3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New school</a:t>
            </a:r>
          </a:p>
          <a:p>
            <a:r>
              <a:rPr lang="en-US" dirty="0" smtClean="0"/>
              <a:t>Test stress</a:t>
            </a:r>
          </a:p>
          <a:p>
            <a:r>
              <a:rPr lang="en-US" dirty="0" smtClean="0"/>
              <a:t>Less stress/more learning</a:t>
            </a:r>
          </a:p>
          <a:p>
            <a:r>
              <a:rPr lang="en-US" dirty="0" smtClean="0"/>
              <a:t>Shyness</a:t>
            </a:r>
          </a:p>
        </p:txBody>
      </p:sp>
      <p:sp>
        <p:nvSpPr>
          <p:cNvPr id="3" name="Title 2"/>
          <p:cNvSpPr>
            <a:spLocks noGrp="1"/>
          </p:cNvSpPr>
          <p:nvPr>
            <p:ph type="title"/>
          </p:nvPr>
        </p:nvSpPr>
        <p:spPr/>
        <p:txBody>
          <a:bodyPr>
            <a:normAutofit fontScale="90000"/>
          </a:bodyPr>
          <a:lstStyle/>
          <a:p>
            <a:r>
              <a:rPr lang="en-US" dirty="0" smtClean="0"/>
              <a:t>Stress, Worries, Fears, and Trauma</a:t>
            </a:r>
            <a:endParaRPr lang="en-US" dirty="0"/>
          </a:p>
        </p:txBody>
      </p:sp>
      <p:pic>
        <p:nvPicPr>
          <p:cNvPr id="5122" name="Picture 2" descr="C:\Documents and Settings\Muhlenberg SD\Local Settings\Temporary Internet Files\Content.IE5\8LOHIFS1\MCj04298390000[1].wmf"/>
          <p:cNvPicPr>
            <a:picLocks noChangeAspect="1" noChangeArrowheads="1"/>
          </p:cNvPicPr>
          <p:nvPr/>
        </p:nvPicPr>
        <p:blipFill>
          <a:blip r:embed="rId3"/>
          <a:srcRect/>
          <a:stretch>
            <a:fillRect/>
          </a:stretch>
        </p:blipFill>
        <p:spPr bwMode="auto">
          <a:xfrm>
            <a:off x="5410200" y="3124200"/>
            <a:ext cx="2564408" cy="25908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457201"/>
            <a:ext cx="8534400" cy="4495800"/>
          </a:xfrm>
        </p:spPr>
        <p:txBody>
          <a:bodyPr>
            <a:noAutofit/>
          </a:bodyPr>
          <a:lstStyle/>
          <a:p>
            <a:r>
              <a:rPr lang="en-US" sz="3800" dirty="0" smtClean="0"/>
              <a:t>Your child is starting school for the first time. Perhaps you moved and your child is starting a new school. Maybe your child is transitioning from one school to the next school. How can you help your child with this major adjustment?</a:t>
            </a:r>
            <a:endParaRPr lang="en-US" sz="3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Visit school to meet with teacher before first day</a:t>
            </a:r>
          </a:p>
          <a:p>
            <a:r>
              <a:rPr lang="en-US" dirty="0" smtClean="0"/>
              <a:t>Tell child a story about a time you moved or started a new school</a:t>
            </a:r>
          </a:p>
          <a:p>
            <a:r>
              <a:rPr lang="en-US" dirty="0" smtClean="0"/>
              <a:t>Pick out school supplies with our child allowing him/her to find something special (knowing it’s his or hers)</a:t>
            </a:r>
          </a:p>
          <a:p>
            <a:r>
              <a:rPr lang="en-US" dirty="0" smtClean="0"/>
              <a:t>Walk with child to school or bus stop on the first day</a:t>
            </a:r>
          </a:p>
          <a:p>
            <a:r>
              <a:rPr lang="en-US" dirty="0" smtClean="0"/>
              <a:t>Help child problem-solve ways to make new friends and stay in touch with old friends</a:t>
            </a:r>
          </a:p>
          <a:p>
            <a:r>
              <a:rPr lang="en-US" dirty="0" smtClean="0"/>
              <a:t>Listen to child’s thoughts and feelings</a:t>
            </a:r>
          </a:p>
          <a:p>
            <a:r>
              <a:rPr lang="en-US" dirty="0" smtClean="0"/>
              <a:t>Encourage your child to ask you questions</a:t>
            </a:r>
          </a:p>
          <a:p>
            <a:endParaRPr lang="en-US" dirty="0"/>
          </a:p>
        </p:txBody>
      </p:sp>
      <p:sp>
        <p:nvSpPr>
          <p:cNvPr id="3" name="Title 2"/>
          <p:cNvSpPr>
            <a:spLocks noGrp="1"/>
          </p:cNvSpPr>
          <p:nvPr>
            <p:ph type="title"/>
          </p:nvPr>
        </p:nvSpPr>
        <p:spPr/>
        <p:txBody>
          <a:bodyPr>
            <a:normAutofit/>
          </a:bodyPr>
          <a:lstStyle/>
          <a:p>
            <a:r>
              <a:rPr lang="en-US" dirty="0" smtClean="0"/>
              <a:t>Keep Stress to a Minimum</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buNone/>
            </a:pPr>
            <a:r>
              <a:rPr lang="en-US" dirty="0" smtClean="0">
                <a:solidFill>
                  <a:schemeClr val="accent1"/>
                </a:solidFill>
              </a:rPr>
              <a:t>Dad</a:t>
            </a:r>
            <a:r>
              <a:rPr lang="en-US" dirty="0" smtClean="0"/>
              <a:t>: You’re going to kindergarten soon. Tell me what you think you’ll like about school.</a:t>
            </a:r>
          </a:p>
          <a:p>
            <a:pPr>
              <a:buNone/>
            </a:pPr>
            <a:r>
              <a:rPr lang="en-US" dirty="0" smtClean="0">
                <a:solidFill>
                  <a:schemeClr val="accent1"/>
                </a:solidFill>
              </a:rPr>
              <a:t>Child</a:t>
            </a:r>
            <a:r>
              <a:rPr lang="en-US" dirty="0" smtClean="0"/>
              <a:t>: The toys.</a:t>
            </a:r>
          </a:p>
          <a:p>
            <a:pPr>
              <a:buNone/>
            </a:pPr>
            <a:r>
              <a:rPr lang="en-US" dirty="0" smtClean="0">
                <a:solidFill>
                  <a:schemeClr val="accent1"/>
                </a:solidFill>
              </a:rPr>
              <a:t>Dad</a:t>
            </a:r>
            <a:r>
              <a:rPr lang="en-US" dirty="0" smtClean="0"/>
              <a:t>: And what else do you think you’ll like?</a:t>
            </a:r>
          </a:p>
          <a:p>
            <a:pPr>
              <a:buNone/>
            </a:pPr>
            <a:r>
              <a:rPr lang="en-US" dirty="0" smtClean="0">
                <a:solidFill>
                  <a:schemeClr val="accent1"/>
                </a:solidFill>
              </a:rPr>
              <a:t>Child</a:t>
            </a:r>
            <a:r>
              <a:rPr lang="en-US" dirty="0" smtClean="0"/>
              <a:t>: My teacher.</a:t>
            </a:r>
          </a:p>
          <a:p>
            <a:pPr>
              <a:buNone/>
            </a:pPr>
            <a:r>
              <a:rPr lang="en-US" dirty="0" smtClean="0">
                <a:solidFill>
                  <a:schemeClr val="accent1"/>
                </a:solidFill>
              </a:rPr>
              <a:t>Dad</a:t>
            </a:r>
            <a:r>
              <a:rPr lang="en-US" dirty="0" smtClean="0"/>
              <a:t>: Good thinking. You thought of two things you’ll like about school. Can you think of something else you’ll like?</a:t>
            </a:r>
          </a:p>
          <a:p>
            <a:pPr>
              <a:buNone/>
            </a:pPr>
            <a:r>
              <a:rPr lang="en-US" dirty="0" smtClean="0">
                <a:solidFill>
                  <a:schemeClr val="accent1"/>
                </a:solidFill>
              </a:rPr>
              <a:t>Child</a:t>
            </a:r>
            <a:r>
              <a:rPr lang="en-US" dirty="0" smtClean="0"/>
              <a:t>: Uh, I don’t know.</a:t>
            </a:r>
          </a:p>
          <a:p>
            <a:pPr>
              <a:buNone/>
            </a:pPr>
            <a:r>
              <a:rPr lang="en-US" dirty="0" smtClean="0">
                <a:solidFill>
                  <a:schemeClr val="accent1"/>
                </a:solidFill>
              </a:rPr>
              <a:t>Dad</a:t>
            </a:r>
            <a:r>
              <a:rPr lang="en-US" dirty="0" smtClean="0"/>
              <a:t>: I bet if you think really hard, you can think of one more thing.</a:t>
            </a:r>
          </a:p>
          <a:p>
            <a:pPr>
              <a:buNone/>
            </a:pPr>
            <a:r>
              <a:rPr lang="en-US" dirty="0" smtClean="0">
                <a:solidFill>
                  <a:schemeClr val="accent1"/>
                </a:solidFill>
              </a:rPr>
              <a:t>Child</a:t>
            </a:r>
            <a:r>
              <a:rPr lang="en-US" dirty="0" smtClean="0"/>
              <a:t>: Yeah… and I can paint and play with the kids on the playground.</a:t>
            </a:r>
          </a:p>
          <a:p>
            <a:pPr>
              <a:buNone/>
            </a:pPr>
            <a:endParaRPr lang="en-US" dirty="0" smtClean="0"/>
          </a:p>
        </p:txBody>
      </p:sp>
      <p:sp>
        <p:nvSpPr>
          <p:cNvPr id="3" name="Title 2"/>
          <p:cNvSpPr>
            <a:spLocks noGrp="1"/>
          </p:cNvSpPr>
          <p:nvPr>
            <p:ph type="title"/>
          </p:nvPr>
        </p:nvSpPr>
        <p:spPr/>
        <p:txBody>
          <a:bodyPr/>
          <a:lstStyle/>
          <a:p>
            <a:r>
              <a:rPr lang="en-US" dirty="0" smtClean="0"/>
              <a:t>Dialogue Technique</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940491"/>
          </a:xfrm>
        </p:spPr>
        <p:txBody>
          <a:bodyPr/>
          <a:lstStyle/>
          <a:p>
            <a:pPr>
              <a:buNone/>
            </a:pPr>
            <a:r>
              <a:rPr lang="en-US" dirty="0" smtClean="0">
                <a:solidFill>
                  <a:schemeClr val="accent1"/>
                </a:solidFill>
              </a:rPr>
              <a:t>Dad</a:t>
            </a:r>
            <a:r>
              <a:rPr lang="en-US" dirty="0" smtClean="0"/>
              <a:t>: You thought of things that you will like about going to school. Is there anything that might not make you happy?</a:t>
            </a:r>
          </a:p>
          <a:p>
            <a:pPr>
              <a:buNone/>
            </a:pPr>
            <a:r>
              <a:rPr lang="en-US" dirty="0" smtClean="0">
                <a:solidFill>
                  <a:schemeClr val="accent1"/>
                </a:solidFill>
              </a:rPr>
              <a:t>Child</a:t>
            </a:r>
            <a:r>
              <a:rPr lang="en-US" dirty="0" smtClean="0"/>
              <a:t>: I might not have a friend.</a:t>
            </a:r>
          </a:p>
          <a:p>
            <a:pPr>
              <a:buNone/>
            </a:pPr>
            <a:r>
              <a:rPr lang="en-US" dirty="0" smtClean="0">
                <a:solidFill>
                  <a:schemeClr val="accent1"/>
                </a:solidFill>
              </a:rPr>
              <a:t>Dad</a:t>
            </a:r>
            <a:r>
              <a:rPr lang="en-US" dirty="0" smtClean="0"/>
              <a:t>: Can you think one thing you can do to find a new friend?</a:t>
            </a:r>
          </a:p>
          <a:p>
            <a:pPr>
              <a:buNone/>
            </a:pPr>
            <a:r>
              <a:rPr lang="en-US" dirty="0" smtClean="0">
                <a:solidFill>
                  <a:schemeClr val="accent1"/>
                </a:solidFill>
              </a:rPr>
              <a:t>Child</a:t>
            </a:r>
            <a:r>
              <a:rPr lang="en-US" dirty="0" smtClean="0"/>
              <a:t>: Share my new doll.</a:t>
            </a:r>
          </a:p>
          <a:p>
            <a:pPr>
              <a:buNone/>
            </a:pPr>
            <a:r>
              <a:rPr lang="en-US" dirty="0" smtClean="0">
                <a:solidFill>
                  <a:schemeClr val="accent1"/>
                </a:solidFill>
              </a:rPr>
              <a:t>Dad</a:t>
            </a:r>
            <a:r>
              <a:rPr lang="en-US" dirty="0" smtClean="0"/>
              <a:t>: Good thinking. You’re a good problem solver.</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685800" y="381000"/>
            <a:ext cx="7772400" cy="4430311"/>
          </a:xfrm>
        </p:spPr>
        <p:txBody>
          <a:bodyPr>
            <a:normAutofit/>
          </a:bodyPr>
          <a:lstStyle/>
          <a:p>
            <a:endParaRPr lang="en-US" sz="3800" dirty="0" smtClean="0"/>
          </a:p>
          <a:p>
            <a:r>
              <a:rPr lang="en-US" sz="3800" dirty="0" smtClean="0"/>
              <a:t>Is your child afraid of school tests?</a:t>
            </a:r>
          </a:p>
          <a:p>
            <a:r>
              <a:rPr lang="en-US" sz="3800" dirty="0" smtClean="0"/>
              <a:t> </a:t>
            </a:r>
          </a:p>
          <a:p>
            <a:r>
              <a:rPr lang="en-US" sz="3800" dirty="0" smtClean="0"/>
              <a:t>Do you ask your child why and he says he doesn’t know? </a:t>
            </a:r>
            <a:endParaRPr lang="en-US" sz="38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Stay Calm</a:t>
            </a:r>
          </a:p>
          <a:p>
            <a:r>
              <a:rPr lang="en-US" dirty="0" smtClean="0"/>
              <a:t>Don’t Dismiss Fear</a:t>
            </a:r>
          </a:p>
          <a:p>
            <a:r>
              <a:rPr lang="en-US" dirty="0" smtClean="0"/>
              <a:t>Avoid Showing Disappointment</a:t>
            </a:r>
          </a:p>
          <a:p>
            <a:pPr>
              <a:buNone/>
            </a:pPr>
            <a:endParaRPr lang="en-US" dirty="0" smtClean="0"/>
          </a:p>
          <a:p>
            <a:r>
              <a:rPr lang="en-US" dirty="0" smtClean="0"/>
              <a:t>Determine the Problem</a:t>
            </a:r>
          </a:p>
          <a:p>
            <a:pPr lvl="1"/>
            <a:r>
              <a:rPr lang="en-US" dirty="0" smtClean="0"/>
              <a:t>Test taking strategies</a:t>
            </a:r>
          </a:p>
          <a:p>
            <a:pPr lvl="1"/>
            <a:r>
              <a:rPr lang="en-US" dirty="0" smtClean="0"/>
              <a:t>Slow down</a:t>
            </a:r>
          </a:p>
          <a:p>
            <a:pPr lvl="1"/>
            <a:r>
              <a:rPr lang="en-US" dirty="0" smtClean="0"/>
              <a:t>Everyone makes mistakes</a:t>
            </a:r>
          </a:p>
          <a:p>
            <a:pPr lvl="1"/>
            <a:r>
              <a:rPr lang="en-US" dirty="0" smtClean="0"/>
              <a:t>Letting you down</a:t>
            </a:r>
          </a:p>
          <a:p>
            <a:pPr lvl="1"/>
            <a:r>
              <a:rPr lang="en-US" dirty="0" smtClean="0"/>
              <a:t>Over-scheduling</a:t>
            </a:r>
            <a:endParaRPr lang="en-US" dirty="0"/>
          </a:p>
        </p:txBody>
      </p:sp>
      <p:sp>
        <p:nvSpPr>
          <p:cNvPr id="3" name="Title 2"/>
          <p:cNvSpPr>
            <a:spLocks noGrp="1"/>
          </p:cNvSpPr>
          <p:nvPr>
            <p:ph type="title"/>
          </p:nvPr>
        </p:nvSpPr>
        <p:spPr/>
        <p:txBody>
          <a:bodyPr/>
          <a:lstStyle/>
          <a:p>
            <a:r>
              <a:rPr lang="en-US" dirty="0" smtClean="0"/>
              <a:t>What to do…</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381000"/>
            <a:ext cx="7772400" cy="4495799"/>
          </a:xfrm>
        </p:spPr>
        <p:txBody>
          <a:bodyPr>
            <a:noAutofit/>
          </a:bodyPr>
          <a:lstStyle/>
          <a:p>
            <a:r>
              <a:rPr lang="en-US" sz="3200" dirty="0" smtClean="0"/>
              <a:t>Your eleven year old had been a good student all through elementary school but when she began seventh grade at the middle school, her grades began falling. She began complaining that she couldn’t fall asleep at night and complained of vague stomach pains and headaches. She was suffering from stress. </a:t>
            </a:r>
            <a:endParaRPr lang="en-US" sz="32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happened in school today that made you feel happy?</a:t>
            </a:r>
          </a:p>
          <a:p>
            <a:endParaRPr lang="en-US" dirty="0" smtClean="0"/>
          </a:p>
          <a:p>
            <a:r>
              <a:rPr lang="en-US" dirty="0" smtClean="0"/>
              <a:t>Did anything happen that made you feel sad?</a:t>
            </a:r>
          </a:p>
          <a:p>
            <a:endParaRPr lang="en-US" dirty="0" smtClean="0"/>
          </a:p>
          <a:p>
            <a:r>
              <a:rPr lang="en-US" dirty="0" smtClean="0"/>
              <a:t>Did you do or say anything to help yourself feel better?</a:t>
            </a:r>
          </a:p>
          <a:p>
            <a:endParaRPr lang="en-US" dirty="0" smtClean="0"/>
          </a:p>
          <a:p>
            <a:r>
              <a:rPr lang="en-US" dirty="0" smtClean="0"/>
              <a:t>What can you do to solve the problem?</a:t>
            </a:r>
          </a:p>
        </p:txBody>
      </p:sp>
      <p:sp>
        <p:nvSpPr>
          <p:cNvPr id="3" name="Title 2"/>
          <p:cNvSpPr>
            <a:spLocks noGrp="1"/>
          </p:cNvSpPr>
          <p:nvPr>
            <p:ph type="title"/>
          </p:nvPr>
        </p:nvSpPr>
        <p:spPr/>
        <p:txBody>
          <a:bodyPr/>
          <a:lstStyle/>
          <a:p>
            <a:r>
              <a:rPr lang="en-US" dirty="0" smtClean="0"/>
              <a:t>Communicating with your child</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381000"/>
            <a:ext cx="7772400" cy="4571999"/>
          </a:xfrm>
        </p:spPr>
        <p:txBody>
          <a:bodyPr>
            <a:noAutofit/>
          </a:bodyPr>
          <a:lstStyle/>
          <a:p>
            <a:r>
              <a:rPr lang="en-US" sz="3200" dirty="0" smtClean="0"/>
              <a:t>Your ten year old was too frightened to participate in class. He believed that if he made a mistake, the kids would laugh at him or the teacher would compare him to kids who knew the answers. You plead with him to try, assuring him this would not happen. You even offer to buy him a new puppy if he’d speak up in class.   </a:t>
            </a:r>
            <a:endParaRPr lang="en-US"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solidFill>
                  <a:schemeClr val="accent1"/>
                </a:solidFill>
              </a:rPr>
              <a:t>Mom</a:t>
            </a:r>
            <a:r>
              <a:rPr lang="en-US" dirty="0" smtClean="0"/>
              <a:t>: What’s the matter? What is the problem?</a:t>
            </a:r>
          </a:p>
          <a:p>
            <a:pPr>
              <a:buNone/>
            </a:pPr>
            <a:r>
              <a:rPr lang="en-US" dirty="0" smtClean="0">
                <a:solidFill>
                  <a:schemeClr val="accent1"/>
                </a:solidFill>
              </a:rPr>
              <a:t>Patty</a:t>
            </a:r>
            <a:r>
              <a:rPr lang="en-US" dirty="0" smtClean="0"/>
              <a:t>: Val is taking all of my clay.</a:t>
            </a:r>
          </a:p>
          <a:p>
            <a:pPr>
              <a:buNone/>
            </a:pPr>
            <a:r>
              <a:rPr lang="en-US" dirty="0" smtClean="0">
                <a:solidFill>
                  <a:schemeClr val="accent1"/>
                </a:solidFill>
              </a:rPr>
              <a:t>Val</a:t>
            </a:r>
            <a:r>
              <a:rPr lang="en-US" dirty="0" smtClean="0"/>
              <a:t>: I just wanted a bit. Patty never shares anything and I always share with her.</a:t>
            </a:r>
          </a:p>
          <a:p>
            <a:pPr>
              <a:buNone/>
            </a:pPr>
            <a:r>
              <a:rPr lang="en-US" dirty="0" smtClean="0">
                <a:solidFill>
                  <a:schemeClr val="accent1"/>
                </a:solidFill>
              </a:rPr>
              <a:t>Mom</a:t>
            </a:r>
            <a:r>
              <a:rPr lang="en-US" dirty="0" smtClean="0"/>
              <a:t>: Patty, you are both yelling at each other. How are you feeling now?</a:t>
            </a:r>
          </a:p>
          <a:p>
            <a:pPr>
              <a:buNone/>
            </a:pPr>
            <a:r>
              <a:rPr lang="en-US" dirty="0" smtClean="0">
                <a:solidFill>
                  <a:schemeClr val="accent1"/>
                </a:solidFill>
              </a:rPr>
              <a:t>Patty</a:t>
            </a:r>
            <a:r>
              <a:rPr lang="en-US" dirty="0" smtClean="0"/>
              <a:t>: Mad!</a:t>
            </a:r>
          </a:p>
          <a:p>
            <a:pPr>
              <a:buNone/>
            </a:pPr>
            <a:r>
              <a:rPr lang="en-US" dirty="0" smtClean="0">
                <a:solidFill>
                  <a:schemeClr val="accent1"/>
                </a:solidFill>
              </a:rPr>
              <a:t>Mom</a:t>
            </a:r>
            <a:r>
              <a:rPr lang="en-US" dirty="0" smtClean="0"/>
              <a:t>: Val, how are you feeling?</a:t>
            </a:r>
          </a:p>
          <a:p>
            <a:pPr>
              <a:buNone/>
            </a:pPr>
            <a:r>
              <a:rPr lang="en-US" dirty="0" smtClean="0">
                <a:solidFill>
                  <a:schemeClr val="accent1"/>
                </a:solidFill>
              </a:rPr>
              <a:t>Val</a:t>
            </a:r>
            <a:r>
              <a:rPr lang="en-US" dirty="0" smtClean="0"/>
              <a:t>: I’m mad. Patty is so selfish and never shares anything.</a:t>
            </a:r>
          </a:p>
        </p:txBody>
      </p:sp>
      <p:sp>
        <p:nvSpPr>
          <p:cNvPr id="3" name="Title 2"/>
          <p:cNvSpPr>
            <a:spLocks noGrp="1"/>
          </p:cNvSpPr>
          <p:nvPr>
            <p:ph type="title"/>
          </p:nvPr>
        </p:nvSpPr>
        <p:spPr/>
        <p:txBody>
          <a:bodyPr/>
          <a:lstStyle/>
          <a:p>
            <a:r>
              <a:rPr lang="en-US" dirty="0" smtClean="0"/>
              <a:t>Dialogue Technique</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Is it something your teacher does?</a:t>
            </a:r>
          </a:p>
          <a:p>
            <a:r>
              <a:rPr lang="en-US" dirty="0" smtClean="0"/>
              <a:t>Are you worried you might make a mistake?</a:t>
            </a:r>
          </a:p>
          <a:p>
            <a:r>
              <a:rPr lang="en-US" dirty="0" smtClean="0"/>
              <a:t>Are you embarrassed to be called on?</a:t>
            </a:r>
          </a:p>
          <a:p>
            <a:r>
              <a:rPr lang="en-US" dirty="0" smtClean="0"/>
              <a:t>Do kids tease you when you talk out loud?</a:t>
            </a:r>
          </a:p>
          <a:p>
            <a:endParaRPr lang="en-US" dirty="0" smtClean="0"/>
          </a:p>
          <a:p>
            <a:r>
              <a:rPr lang="en-US" dirty="0" smtClean="0"/>
              <a:t>Solutions</a:t>
            </a:r>
          </a:p>
          <a:p>
            <a:pPr lvl="1"/>
            <a:r>
              <a:rPr lang="en-US" dirty="0" smtClean="0"/>
              <a:t>What to say to peers to get them to stop</a:t>
            </a:r>
          </a:p>
          <a:p>
            <a:pPr lvl="1"/>
            <a:r>
              <a:rPr lang="en-US" dirty="0" smtClean="0"/>
              <a:t>It’s ok to make mistakes</a:t>
            </a:r>
          </a:p>
          <a:p>
            <a:pPr lvl="1"/>
            <a:r>
              <a:rPr lang="en-US" dirty="0" smtClean="0"/>
              <a:t>Ask to try answering one question</a:t>
            </a:r>
          </a:p>
          <a:p>
            <a:pPr lvl="1"/>
            <a:r>
              <a:rPr lang="en-US" dirty="0" smtClean="0"/>
              <a:t>Practice at home</a:t>
            </a:r>
            <a:endParaRPr lang="en-US" dirty="0"/>
          </a:p>
        </p:txBody>
      </p:sp>
      <p:sp>
        <p:nvSpPr>
          <p:cNvPr id="3" name="Title 2"/>
          <p:cNvSpPr>
            <a:spLocks noGrp="1"/>
          </p:cNvSpPr>
          <p:nvPr>
            <p:ph type="title"/>
          </p:nvPr>
        </p:nvSpPr>
        <p:spPr/>
        <p:txBody>
          <a:bodyPr/>
          <a:lstStyle/>
          <a:p>
            <a:r>
              <a:rPr lang="en-US" dirty="0" smtClean="0"/>
              <a:t>What to do…</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Divorce</a:t>
            </a:r>
          </a:p>
          <a:p>
            <a:r>
              <a:rPr lang="en-US" dirty="0" smtClean="0"/>
              <a:t>Friend moves</a:t>
            </a:r>
          </a:p>
          <a:p>
            <a:r>
              <a:rPr lang="en-US" dirty="0" smtClean="0"/>
              <a:t>Death</a:t>
            </a:r>
          </a:p>
          <a:p>
            <a:r>
              <a:rPr lang="en-US" dirty="0" smtClean="0"/>
              <a:t>Pets</a:t>
            </a:r>
            <a:endParaRPr lang="en-US" dirty="0"/>
          </a:p>
        </p:txBody>
      </p:sp>
      <p:sp>
        <p:nvSpPr>
          <p:cNvPr id="3" name="Title 2"/>
          <p:cNvSpPr>
            <a:spLocks noGrp="1"/>
          </p:cNvSpPr>
          <p:nvPr>
            <p:ph type="title"/>
          </p:nvPr>
        </p:nvSpPr>
        <p:spPr/>
        <p:txBody>
          <a:bodyPr/>
          <a:lstStyle/>
          <a:p>
            <a:r>
              <a:rPr lang="en-US" dirty="0" smtClean="0"/>
              <a:t>Coping with Loss</a:t>
            </a:r>
            <a:endParaRPr lang="en-US" dirty="0"/>
          </a:p>
        </p:txBody>
      </p:sp>
      <p:pic>
        <p:nvPicPr>
          <p:cNvPr id="4098" name="Picture 2" descr="C:\Documents and Settings\Muhlenberg SD\Local Settings\Temporary Internet Files\Content.IE5\EPCJY9I5\MCj03835640000[1].wmf"/>
          <p:cNvPicPr>
            <a:picLocks noChangeAspect="1" noChangeArrowheads="1"/>
          </p:cNvPicPr>
          <p:nvPr/>
        </p:nvPicPr>
        <p:blipFill>
          <a:blip r:embed="rId3"/>
          <a:srcRect/>
          <a:stretch>
            <a:fillRect/>
          </a:stretch>
        </p:blipFill>
        <p:spPr bwMode="auto">
          <a:xfrm>
            <a:off x="4724400" y="1752600"/>
            <a:ext cx="2517039" cy="3621989"/>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Be honest</a:t>
            </a:r>
          </a:p>
          <a:p>
            <a:r>
              <a:rPr lang="en-US" dirty="0" smtClean="0"/>
              <a:t>Let your children know you love them and will take care of them</a:t>
            </a:r>
          </a:p>
          <a:p>
            <a:r>
              <a:rPr lang="en-US" dirty="0" smtClean="0"/>
              <a:t>Assure them what happened is not their fault</a:t>
            </a:r>
          </a:p>
          <a:p>
            <a:r>
              <a:rPr lang="en-US" dirty="0" smtClean="0"/>
              <a:t>Avoid blaming or criticizing the other parent</a:t>
            </a:r>
          </a:p>
          <a:p>
            <a:r>
              <a:rPr lang="en-US" dirty="0" smtClean="0"/>
              <a:t>Let the noncustodial parent visit and participate in the child’s life in a consistent way</a:t>
            </a:r>
          </a:p>
          <a:p>
            <a:r>
              <a:rPr lang="en-US" dirty="0" smtClean="0"/>
              <a:t>Let your child express their thoughts and feelings- and listen when they do</a:t>
            </a:r>
            <a:endParaRPr lang="en-US" dirty="0"/>
          </a:p>
        </p:txBody>
      </p:sp>
      <p:sp>
        <p:nvSpPr>
          <p:cNvPr id="3" name="Title 2"/>
          <p:cNvSpPr>
            <a:spLocks noGrp="1"/>
          </p:cNvSpPr>
          <p:nvPr>
            <p:ph type="title"/>
          </p:nvPr>
        </p:nvSpPr>
        <p:spPr/>
        <p:txBody>
          <a:bodyPr/>
          <a:lstStyle/>
          <a:p>
            <a:r>
              <a:rPr lang="en-US" dirty="0" smtClean="0"/>
              <a:t>How to Handle Divorce</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Respect your children’s needs</a:t>
            </a:r>
          </a:p>
          <a:p>
            <a:r>
              <a:rPr lang="en-US" dirty="0" smtClean="0"/>
              <a:t>Communicate with your ex-spouse so that you can be consistent with rules and discipline and so that you do not purchase the same gifts for holidays</a:t>
            </a:r>
          </a:p>
          <a:p>
            <a:r>
              <a:rPr lang="en-US" dirty="0" smtClean="0"/>
              <a:t>Respect your ex-spouse (don’t one-up each other)</a:t>
            </a:r>
          </a:p>
          <a:p>
            <a:r>
              <a:rPr lang="en-US" dirty="0" smtClean="0"/>
              <a:t>Be aware of those times when our child tries to play one parent against the other</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Discuss how your child is feeling</a:t>
            </a:r>
          </a:p>
          <a:p>
            <a:r>
              <a:rPr lang="en-US" dirty="0" smtClean="0"/>
              <a:t>Don’t say, “In time you won’t feel so sad.”</a:t>
            </a:r>
          </a:p>
          <a:p>
            <a:r>
              <a:rPr lang="en-US" dirty="0" smtClean="0"/>
              <a:t>Arrange for visits</a:t>
            </a:r>
          </a:p>
          <a:p>
            <a:r>
              <a:rPr lang="en-US" dirty="0" smtClean="0"/>
              <a:t>Read books</a:t>
            </a:r>
          </a:p>
          <a:p>
            <a:r>
              <a:rPr lang="en-US" dirty="0" smtClean="0"/>
              <a:t>Help think of ideas to cope</a:t>
            </a:r>
            <a:endParaRPr lang="en-US" dirty="0"/>
          </a:p>
        </p:txBody>
      </p:sp>
      <p:sp>
        <p:nvSpPr>
          <p:cNvPr id="3" name="Title 2"/>
          <p:cNvSpPr>
            <a:spLocks noGrp="1"/>
          </p:cNvSpPr>
          <p:nvPr>
            <p:ph type="title"/>
          </p:nvPr>
        </p:nvSpPr>
        <p:spPr/>
        <p:txBody>
          <a:bodyPr>
            <a:normAutofit fontScale="90000"/>
          </a:bodyPr>
          <a:lstStyle/>
          <a:p>
            <a:r>
              <a:rPr lang="en-US" dirty="0" smtClean="0"/>
              <a:t>How to Deal with a Friend Moving</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Use the words </a:t>
            </a:r>
            <a:r>
              <a:rPr lang="en-US" i="1" dirty="0" smtClean="0"/>
              <a:t>died</a:t>
            </a:r>
            <a:r>
              <a:rPr lang="en-US" dirty="0" smtClean="0"/>
              <a:t> and </a:t>
            </a:r>
            <a:r>
              <a:rPr lang="en-US" i="1" dirty="0" smtClean="0"/>
              <a:t>dead</a:t>
            </a:r>
            <a:endParaRPr lang="en-US" dirty="0" smtClean="0"/>
          </a:p>
          <a:p>
            <a:r>
              <a:rPr lang="en-US" dirty="0" smtClean="0"/>
              <a:t>Learn how your child can describe feelings</a:t>
            </a:r>
          </a:p>
          <a:p>
            <a:r>
              <a:rPr lang="en-US" dirty="0" smtClean="0"/>
              <a:t>Share your own feelings</a:t>
            </a:r>
          </a:p>
          <a:p>
            <a:r>
              <a:rPr lang="en-US" dirty="0" smtClean="0"/>
              <a:t>Answer questions briefly and honestly</a:t>
            </a:r>
          </a:p>
          <a:p>
            <a:r>
              <a:rPr lang="en-US" dirty="0" smtClean="0"/>
              <a:t>Rituals</a:t>
            </a:r>
          </a:p>
          <a:p>
            <a:r>
              <a:rPr lang="en-US" dirty="0" smtClean="0"/>
              <a:t>Include person in everyday conversation</a:t>
            </a:r>
          </a:p>
          <a:p>
            <a:r>
              <a:rPr lang="en-US" dirty="0" smtClean="0"/>
              <a:t>Read books about death being a part of life</a:t>
            </a:r>
          </a:p>
          <a:p>
            <a:r>
              <a:rPr lang="en-US" dirty="0" smtClean="0"/>
              <a:t>Seek support for the whole family</a:t>
            </a:r>
            <a:endParaRPr lang="en-US" dirty="0"/>
          </a:p>
        </p:txBody>
      </p:sp>
      <p:sp>
        <p:nvSpPr>
          <p:cNvPr id="3" name="Title 2"/>
          <p:cNvSpPr>
            <a:spLocks noGrp="1"/>
          </p:cNvSpPr>
          <p:nvPr>
            <p:ph type="title"/>
          </p:nvPr>
        </p:nvSpPr>
        <p:spPr/>
        <p:txBody>
          <a:bodyPr>
            <a:normAutofit/>
          </a:bodyPr>
          <a:lstStyle/>
          <a:p>
            <a:r>
              <a:rPr lang="en-US" dirty="0" smtClean="0"/>
              <a:t>How to Help Cope with Death</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Find out what your child understands about the pet’s death</a:t>
            </a:r>
          </a:p>
          <a:p>
            <a:pPr lvl="1"/>
            <a:r>
              <a:rPr lang="en-US" dirty="0" smtClean="0"/>
              <a:t>What do you think happened when Rocky got run over by a car?</a:t>
            </a:r>
          </a:p>
          <a:p>
            <a:pPr lvl="1"/>
            <a:r>
              <a:rPr lang="en-US" dirty="0" smtClean="0"/>
              <a:t>How do you feel about this?</a:t>
            </a:r>
          </a:p>
          <a:p>
            <a:pPr lvl="1"/>
            <a:endParaRPr lang="en-US" dirty="0" smtClean="0"/>
          </a:p>
          <a:p>
            <a:r>
              <a:rPr lang="en-US" dirty="0" smtClean="0"/>
              <a:t>Is it time to get a new pet?</a:t>
            </a:r>
          </a:p>
          <a:p>
            <a:pPr lvl="1"/>
            <a:r>
              <a:rPr lang="en-US" dirty="0" smtClean="0"/>
              <a:t>Visit an animal shelter and watch child’s reaction</a:t>
            </a:r>
            <a:endParaRPr lang="en-US" dirty="0"/>
          </a:p>
        </p:txBody>
      </p:sp>
      <p:sp>
        <p:nvSpPr>
          <p:cNvPr id="3" name="Title 2"/>
          <p:cNvSpPr>
            <a:spLocks noGrp="1"/>
          </p:cNvSpPr>
          <p:nvPr>
            <p:ph type="title"/>
          </p:nvPr>
        </p:nvSpPr>
        <p:spPr/>
        <p:txBody>
          <a:bodyPr/>
          <a:lstStyle/>
          <a:p>
            <a:r>
              <a:rPr lang="en-US" dirty="0" smtClean="0"/>
              <a:t>How to Handle a Pet’s Death</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Parent feelings</a:t>
            </a:r>
          </a:p>
          <a:p>
            <a:r>
              <a:rPr lang="en-US" dirty="0" smtClean="0"/>
              <a:t>Feeling Sorry</a:t>
            </a:r>
          </a:p>
          <a:p>
            <a:r>
              <a:rPr lang="en-US" dirty="0" smtClean="0"/>
              <a:t>Disabilities</a:t>
            </a:r>
            <a:endParaRPr lang="en-US" dirty="0"/>
          </a:p>
        </p:txBody>
      </p:sp>
      <p:sp>
        <p:nvSpPr>
          <p:cNvPr id="3" name="Title 2"/>
          <p:cNvSpPr>
            <a:spLocks noGrp="1"/>
          </p:cNvSpPr>
          <p:nvPr>
            <p:ph type="title"/>
          </p:nvPr>
        </p:nvSpPr>
        <p:spPr/>
        <p:txBody>
          <a:bodyPr/>
          <a:lstStyle/>
          <a:p>
            <a:r>
              <a:rPr lang="en-US" dirty="0" smtClean="0"/>
              <a:t>Caring and Empathy</a:t>
            </a:r>
            <a:endParaRPr lang="en-US" dirty="0"/>
          </a:p>
        </p:txBody>
      </p:sp>
      <p:pic>
        <p:nvPicPr>
          <p:cNvPr id="3074" name="Picture 2" descr="C:\Documents and Settings\Muhlenberg SD\Local Settings\Temporary Internet Files\Content.IE5\N6KZN9CT\MCj01982160000[1].wmf"/>
          <p:cNvPicPr>
            <a:picLocks noChangeAspect="1" noChangeArrowheads="1"/>
          </p:cNvPicPr>
          <p:nvPr/>
        </p:nvPicPr>
        <p:blipFill>
          <a:blip r:embed="rId3"/>
          <a:srcRect/>
          <a:stretch>
            <a:fillRect/>
          </a:stretch>
        </p:blipFill>
        <p:spPr bwMode="auto">
          <a:xfrm>
            <a:off x="5334000" y="1981200"/>
            <a:ext cx="2289773" cy="3449021"/>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81000" y="381001"/>
            <a:ext cx="8305800" cy="4495800"/>
          </a:xfrm>
        </p:spPr>
        <p:txBody>
          <a:bodyPr>
            <a:normAutofit fontScale="90000"/>
          </a:bodyPr>
          <a:lstStyle/>
          <a:p>
            <a:r>
              <a:rPr lang="en-US" dirty="0" smtClean="0"/>
              <a:t>Your four year old keeps jumping on the couch with his shoes on. You feel like yelling, “Get off the couch, you’ll get it all dirty!” but you know your child tunes it out. </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might happen if you jump on the couch?”</a:t>
            </a:r>
          </a:p>
          <a:p>
            <a:r>
              <a:rPr lang="en-US" dirty="0" smtClean="0"/>
              <a:t>What could happen if you don’t see where you are jumping?</a:t>
            </a:r>
          </a:p>
          <a:p>
            <a:r>
              <a:rPr lang="en-US" dirty="0" smtClean="0"/>
              <a:t>“How might you feel about that?”</a:t>
            </a:r>
          </a:p>
          <a:p>
            <a:r>
              <a:rPr lang="en-US" dirty="0" smtClean="0"/>
              <a:t>“How do you think I would feel about that?”</a:t>
            </a:r>
          </a:p>
          <a:p>
            <a:r>
              <a:rPr lang="en-US" dirty="0" smtClean="0"/>
              <a:t>“Can you think of a different place to jump so that won’t happen and we both won’t feel sad or mad?”</a:t>
            </a:r>
            <a:endParaRPr lang="en-US" dirty="0"/>
          </a:p>
        </p:txBody>
      </p:sp>
      <p:sp>
        <p:nvSpPr>
          <p:cNvPr id="3" name="Title 2"/>
          <p:cNvSpPr>
            <a:spLocks noGrp="1"/>
          </p:cNvSpPr>
          <p:nvPr>
            <p:ph type="title"/>
          </p:nvPr>
        </p:nvSpPr>
        <p:spPr/>
        <p:txBody>
          <a:bodyPr>
            <a:normAutofit/>
          </a:bodyPr>
          <a:lstStyle/>
          <a:p>
            <a:r>
              <a:rPr lang="en-US" dirty="0" smtClean="0"/>
              <a:t>Engaged in a Conversation</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940491"/>
          </a:xfrm>
        </p:spPr>
        <p:txBody>
          <a:bodyPr/>
          <a:lstStyle/>
          <a:p>
            <a:pPr>
              <a:buNone/>
            </a:pPr>
            <a:r>
              <a:rPr lang="en-US" dirty="0" smtClean="0">
                <a:solidFill>
                  <a:schemeClr val="accent1"/>
                </a:solidFill>
              </a:rPr>
              <a:t>Mom</a:t>
            </a:r>
            <a:r>
              <a:rPr lang="en-US" dirty="0" smtClean="0"/>
              <a:t>: Yelling at each other is one way to deal with this problem. What’s happening now?</a:t>
            </a:r>
          </a:p>
          <a:p>
            <a:pPr>
              <a:buNone/>
            </a:pPr>
            <a:r>
              <a:rPr lang="en-US" dirty="0" smtClean="0">
                <a:solidFill>
                  <a:schemeClr val="accent1"/>
                </a:solidFill>
              </a:rPr>
              <a:t>Patty</a:t>
            </a:r>
            <a:r>
              <a:rPr lang="en-US" dirty="0" smtClean="0"/>
              <a:t>: We’re fighting.</a:t>
            </a:r>
          </a:p>
          <a:p>
            <a:pPr>
              <a:buNone/>
            </a:pPr>
            <a:r>
              <a:rPr lang="en-US" dirty="0" smtClean="0">
                <a:solidFill>
                  <a:schemeClr val="accent1"/>
                </a:solidFill>
              </a:rPr>
              <a:t>Mom</a:t>
            </a:r>
            <a:r>
              <a:rPr lang="en-US" dirty="0" smtClean="0"/>
              <a:t>: Can you think of a </a:t>
            </a:r>
            <a:r>
              <a:rPr lang="en-US" i="1" dirty="0" smtClean="0"/>
              <a:t>different</a:t>
            </a:r>
            <a:r>
              <a:rPr lang="en-US" dirty="0" smtClean="0"/>
              <a:t> way to solve this problem so you won’t both be mad and you won’t fight?</a:t>
            </a:r>
          </a:p>
          <a:p>
            <a:pPr>
              <a:buNone/>
            </a:pPr>
            <a:r>
              <a:rPr lang="en-US" dirty="0" smtClean="0">
                <a:solidFill>
                  <a:schemeClr val="accent1"/>
                </a:solidFill>
              </a:rPr>
              <a:t>Val</a:t>
            </a:r>
            <a:r>
              <a:rPr lang="en-US" dirty="0" smtClean="0"/>
              <a:t>: She can have the red clay and I can have the blue clay, and then we can take turns.</a:t>
            </a:r>
          </a:p>
          <a:p>
            <a:pPr>
              <a:buNone/>
            </a:pPr>
            <a:r>
              <a:rPr lang="en-US" dirty="0" smtClean="0">
                <a:solidFill>
                  <a:schemeClr val="accent1"/>
                </a:solidFill>
              </a:rPr>
              <a:t>Mom</a:t>
            </a:r>
            <a:r>
              <a:rPr lang="en-US" dirty="0" smtClean="0"/>
              <a:t>: Patty, is that a good idea?</a:t>
            </a:r>
          </a:p>
          <a:p>
            <a:pPr>
              <a:buNone/>
            </a:pPr>
            <a:r>
              <a:rPr lang="en-US" dirty="0" smtClean="0">
                <a:solidFill>
                  <a:schemeClr val="accent1"/>
                </a:solidFill>
              </a:rPr>
              <a:t>Patty</a:t>
            </a:r>
            <a:r>
              <a:rPr lang="en-US" dirty="0" smtClean="0"/>
              <a:t>: Yeah, I can make a cake…</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“What makes you happy? Try to think of five things.”</a:t>
            </a:r>
          </a:p>
          <a:p>
            <a:r>
              <a:rPr lang="en-US" dirty="0" smtClean="0"/>
              <a:t>“Now tell me what might make your friend Tom happy.”</a:t>
            </a:r>
          </a:p>
          <a:p>
            <a:r>
              <a:rPr lang="en-US" dirty="0" smtClean="0"/>
              <a:t>“How about grandma?”</a:t>
            </a:r>
          </a:p>
          <a:p>
            <a:r>
              <a:rPr lang="en-US" dirty="0" smtClean="0"/>
              <a:t>“What might make your friend and grandma happy?”</a:t>
            </a:r>
          </a:p>
          <a:p>
            <a:r>
              <a:rPr lang="en-US" dirty="0" smtClean="0"/>
              <a:t>“What might make Tom happy but not grandma?”</a:t>
            </a:r>
          </a:p>
          <a:p>
            <a:r>
              <a:rPr lang="en-US" dirty="0" smtClean="0"/>
              <a:t>“What might make grandma happy but not Tom?”</a:t>
            </a:r>
            <a:endParaRPr lang="en-US" dirty="0"/>
          </a:p>
        </p:txBody>
      </p:sp>
      <p:sp>
        <p:nvSpPr>
          <p:cNvPr id="3" name="Title 2"/>
          <p:cNvSpPr>
            <a:spLocks noGrp="1"/>
          </p:cNvSpPr>
          <p:nvPr>
            <p:ph type="title"/>
          </p:nvPr>
        </p:nvSpPr>
        <p:spPr/>
        <p:txBody>
          <a:bodyPr>
            <a:normAutofit fontScale="90000"/>
          </a:bodyPr>
          <a:lstStyle/>
          <a:p>
            <a:r>
              <a:rPr lang="en-US" dirty="0" smtClean="0"/>
              <a:t>“How do People Feel about Things?” Game</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457200"/>
            <a:ext cx="8305800" cy="4495799"/>
          </a:xfrm>
        </p:spPr>
        <p:txBody>
          <a:bodyPr>
            <a:noAutofit/>
          </a:bodyPr>
          <a:lstStyle/>
          <a:p>
            <a:r>
              <a:rPr lang="en-US" sz="3400" dirty="0" smtClean="0"/>
              <a:t>When your child does something mean to another, she automatically complies when you tell her to say she’s sorry. Your son says “I’m sorry” automatically when he hits or teases others. But do your children genuinely feel empathy or have they learned this is the way out of punishment?</a:t>
            </a:r>
            <a:endParaRPr lang="en-US" sz="34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“How does your brother feel when you hit him?”</a:t>
            </a:r>
          </a:p>
          <a:p>
            <a:r>
              <a:rPr lang="en-US" dirty="0" smtClean="0"/>
              <a:t>“How do you feel when you hit your brother?”</a:t>
            </a:r>
          </a:p>
          <a:p>
            <a:r>
              <a:rPr lang="en-US" dirty="0" smtClean="0"/>
              <a:t>“What can you do so that you or your brother won’t feel sad?”</a:t>
            </a:r>
          </a:p>
          <a:p>
            <a:endParaRPr lang="en-US" dirty="0" smtClean="0"/>
          </a:p>
          <a:p>
            <a:pPr>
              <a:buNone/>
            </a:pPr>
            <a:r>
              <a:rPr lang="en-US" dirty="0" smtClean="0"/>
              <a:t>Kids who think about their own and others’ feelings won’t want to hurt themselves or others.</a:t>
            </a:r>
            <a:endParaRPr lang="en-US" dirty="0"/>
          </a:p>
        </p:txBody>
      </p:sp>
      <p:sp>
        <p:nvSpPr>
          <p:cNvPr id="3" name="Title 2"/>
          <p:cNvSpPr>
            <a:spLocks noGrp="1"/>
          </p:cNvSpPr>
          <p:nvPr>
            <p:ph type="title"/>
          </p:nvPr>
        </p:nvSpPr>
        <p:spPr/>
        <p:txBody>
          <a:bodyPr/>
          <a:lstStyle/>
          <a:p>
            <a:r>
              <a:rPr lang="en-US" dirty="0" smtClean="0"/>
              <a:t>Fostering Empathy</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000" y="381001"/>
            <a:ext cx="8305800" cy="4495800"/>
          </a:xfrm>
        </p:spPr>
        <p:txBody>
          <a:bodyPr>
            <a:noAutofit/>
          </a:bodyPr>
          <a:lstStyle/>
          <a:p>
            <a:r>
              <a:rPr lang="en-US" sz="3850" dirty="0" smtClean="0"/>
              <a:t>Does your child feel uncomfortable when he sees someone in a wheelchair? Does she stare if someone displays uncontrollable behaviors such as motor tics? Would your child want to be the disabled child’s friend?</a:t>
            </a:r>
            <a:endParaRPr lang="en-US" sz="385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do you think that child is thinking about when she comes to school?”</a:t>
            </a:r>
          </a:p>
          <a:p>
            <a:endParaRPr lang="en-US" dirty="0" smtClean="0"/>
          </a:p>
          <a:p>
            <a:r>
              <a:rPr lang="en-US" dirty="0" smtClean="0"/>
              <a:t>“How do the kids in your class treat her?”</a:t>
            </a:r>
          </a:p>
          <a:p>
            <a:endParaRPr lang="en-US" dirty="0" smtClean="0"/>
          </a:p>
          <a:p>
            <a:r>
              <a:rPr lang="en-US" dirty="0" smtClean="0"/>
              <a:t>“How do you think she feels about that?”</a:t>
            </a:r>
          </a:p>
          <a:p>
            <a:endParaRPr lang="en-US" dirty="0" smtClean="0"/>
          </a:p>
          <a:p>
            <a:r>
              <a:rPr lang="en-US" dirty="0" smtClean="0"/>
              <a:t>“What can you do or say if she needs help?”</a:t>
            </a:r>
            <a:endParaRPr lang="en-US" dirty="0"/>
          </a:p>
        </p:txBody>
      </p:sp>
      <p:sp>
        <p:nvSpPr>
          <p:cNvPr id="3" name="Title 2"/>
          <p:cNvSpPr>
            <a:spLocks noGrp="1"/>
          </p:cNvSpPr>
          <p:nvPr>
            <p:ph type="title"/>
          </p:nvPr>
        </p:nvSpPr>
        <p:spPr/>
        <p:txBody>
          <a:bodyPr/>
          <a:lstStyle/>
          <a:p>
            <a:r>
              <a:rPr lang="en-US" dirty="0" smtClean="0"/>
              <a:t>Questions to ask…</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xplosion 2 6"/>
          <p:cNvSpPr/>
          <p:nvPr/>
        </p:nvSpPr>
        <p:spPr>
          <a:xfrm>
            <a:off x="228600" y="381000"/>
            <a:ext cx="8610600" cy="47244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smtClean="0">
                <a:latin typeface="Boopee" pitchFamily="2" charset="0"/>
              </a:rPr>
              <a:t>ACTIVITY</a:t>
            </a:r>
            <a:endParaRPr lang="en-US" sz="7200" b="1" dirty="0">
              <a:latin typeface="Boopee" pitchFamily="2"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Learned ways to help your child cope with feelings</a:t>
            </a:r>
          </a:p>
          <a:p>
            <a:endParaRPr lang="en-US" dirty="0" smtClean="0"/>
          </a:p>
          <a:p>
            <a:r>
              <a:rPr lang="en-US" dirty="0" smtClean="0"/>
              <a:t>Help child become caring, empathetic child who can understand, accept, and control his or her emotions</a:t>
            </a:r>
            <a:endParaRPr lang="en-US" dirty="0"/>
          </a:p>
        </p:txBody>
      </p:sp>
      <p:sp>
        <p:nvSpPr>
          <p:cNvPr id="3" name="Title 2"/>
          <p:cNvSpPr>
            <a:spLocks noGrp="1"/>
          </p:cNvSpPr>
          <p:nvPr>
            <p:ph type="title"/>
          </p:nvPr>
        </p:nvSpPr>
        <p:spPr/>
        <p:txBody>
          <a:bodyPr/>
          <a:lstStyle/>
          <a:p>
            <a:r>
              <a:rPr lang="en-US" dirty="0" smtClean="0"/>
              <a:t>Conclusions</a:t>
            </a:r>
            <a:endParaRPr lang="en-US" dirty="0"/>
          </a:p>
        </p:txBody>
      </p:sp>
      <p:pic>
        <p:nvPicPr>
          <p:cNvPr id="5122" name="Picture 2" descr="C:\Documents and Settings\Muhlenberg SD\Local Settings\Temporary Internet Files\Content.IE5\M7MJ6PYB\MPj04222900000[1].jpg"/>
          <p:cNvPicPr>
            <a:picLocks noChangeAspect="1" noChangeArrowheads="1"/>
          </p:cNvPicPr>
          <p:nvPr/>
        </p:nvPicPr>
        <p:blipFill>
          <a:blip r:embed="rId3"/>
          <a:srcRect/>
          <a:stretch>
            <a:fillRect/>
          </a:stretch>
        </p:blipFill>
        <p:spPr bwMode="auto">
          <a:xfrm>
            <a:off x="5638800" y="4267200"/>
            <a:ext cx="2237854" cy="2209800"/>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Review Use of Strategies</a:t>
            </a:r>
          </a:p>
          <a:p>
            <a:endParaRPr lang="en-US" dirty="0" smtClean="0"/>
          </a:p>
          <a:p>
            <a:r>
              <a:rPr lang="en-US" dirty="0" smtClean="0"/>
              <a:t>Session II</a:t>
            </a:r>
          </a:p>
          <a:p>
            <a:pPr lvl="1"/>
            <a:r>
              <a:rPr lang="en-US" dirty="0" smtClean="0"/>
              <a:t>Handling and Preventing Problems</a:t>
            </a:r>
          </a:p>
          <a:p>
            <a:pPr lvl="1"/>
            <a:endParaRPr lang="en-US" dirty="0" smtClean="0"/>
          </a:p>
          <a:p>
            <a:r>
              <a:rPr lang="en-US" dirty="0" smtClean="0"/>
              <a:t>Session III</a:t>
            </a:r>
          </a:p>
          <a:p>
            <a:pPr lvl="1"/>
            <a:r>
              <a:rPr lang="en-US" dirty="0" smtClean="0"/>
              <a:t>Nurturing Relationships</a:t>
            </a:r>
          </a:p>
          <a:p>
            <a:pPr lvl="1"/>
            <a:r>
              <a:rPr lang="en-US" dirty="0" smtClean="0"/>
              <a:t>Building Life Skills</a:t>
            </a:r>
            <a:endParaRPr lang="en-US" dirty="0"/>
          </a:p>
        </p:txBody>
      </p:sp>
      <p:sp>
        <p:nvSpPr>
          <p:cNvPr id="3" name="Title 2"/>
          <p:cNvSpPr>
            <a:spLocks noGrp="1"/>
          </p:cNvSpPr>
          <p:nvPr>
            <p:ph type="title"/>
          </p:nvPr>
        </p:nvSpPr>
        <p:spPr/>
        <p:txBody>
          <a:bodyPr/>
          <a:lstStyle/>
          <a:p>
            <a:r>
              <a:rPr lang="en-US" dirty="0" smtClean="0"/>
              <a:t>Next Sessions</a:t>
            </a:r>
            <a:endParaRPr lang="en-US" dirty="0"/>
          </a:p>
        </p:txBody>
      </p:sp>
      <p:pic>
        <p:nvPicPr>
          <p:cNvPr id="2050" name="Picture 2" descr="C:\Documents and Settings\Muhlenberg SD\Local Settings\Temporary Internet Files\Content.IE5\IJOLA5U7\MCj04395980000[1].png"/>
          <p:cNvPicPr>
            <a:picLocks noChangeAspect="1" noChangeArrowheads="1"/>
          </p:cNvPicPr>
          <p:nvPr/>
        </p:nvPicPr>
        <p:blipFill>
          <a:blip r:embed="rId3"/>
          <a:srcRect/>
          <a:stretch>
            <a:fillRect/>
          </a:stretch>
        </p:blipFill>
        <p:spPr bwMode="auto">
          <a:xfrm>
            <a:off x="4724400" y="3249086"/>
            <a:ext cx="4142563" cy="3608914"/>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Questions?</a:t>
            </a:r>
            <a:endParaRPr lang="en-US" dirty="0"/>
          </a:p>
        </p:txBody>
      </p:sp>
      <p:pic>
        <p:nvPicPr>
          <p:cNvPr id="4098" name="Picture 2" descr="C:\Documents and Settings\Muhlenberg SD\Local Settings\Temporary Internet Files\Content.IE5\8LOHIFS1\MCj04361630000[1].wmf"/>
          <p:cNvPicPr>
            <a:picLocks noChangeAspect="1" noChangeArrowheads="1"/>
          </p:cNvPicPr>
          <p:nvPr/>
        </p:nvPicPr>
        <p:blipFill>
          <a:blip r:embed="rId3"/>
          <a:srcRect/>
          <a:stretch>
            <a:fillRect/>
          </a:stretch>
        </p:blipFill>
        <p:spPr bwMode="auto">
          <a:xfrm>
            <a:off x="2362200" y="1676400"/>
            <a:ext cx="5102400" cy="4468999"/>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n-US" dirty="0" smtClean="0"/>
          </a:p>
          <a:p>
            <a:pPr>
              <a:buNone/>
            </a:pPr>
            <a:endParaRPr lang="en-US" dirty="0" smtClean="0"/>
          </a:p>
          <a:p>
            <a:pPr>
              <a:buNone/>
            </a:pPr>
            <a:r>
              <a:rPr lang="en-US" dirty="0" err="1" smtClean="0"/>
              <a:t>Shure</a:t>
            </a:r>
            <a:r>
              <a:rPr lang="en-US" dirty="0" smtClean="0"/>
              <a:t>, M. B. (2005). </a:t>
            </a:r>
            <a:r>
              <a:rPr lang="en-US" i="1" dirty="0" smtClean="0"/>
              <a:t>Thinking parent, thinking child: How to turn your most challenging everyday problems into solutions.</a:t>
            </a:r>
            <a:r>
              <a:rPr lang="en-US" dirty="0" smtClean="0"/>
              <a:t> New York: McGraw-Hill.</a:t>
            </a:r>
            <a:endParaRPr lang="en-US" dirty="0"/>
          </a:p>
        </p:txBody>
      </p:sp>
      <p:sp>
        <p:nvSpPr>
          <p:cNvPr id="3" name="Title 2"/>
          <p:cNvSpPr>
            <a:spLocks noGrp="1"/>
          </p:cNvSpPr>
          <p:nvPr>
            <p:ph type="title"/>
          </p:nvPr>
        </p:nvSpPr>
        <p:spPr/>
        <p:txBody>
          <a:bodyPr/>
          <a:lstStyle/>
          <a:p>
            <a:r>
              <a:rPr lang="en-US" dirty="0" smtClean="0"/>
              <a:t>Reference</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Session I</a:t>
            </a:r>
            <a:endParaRPr lang="en-US" dirty="0"/>
          </a:p>
        </p:txBody>
      </p:sp>
      <p:sp>
        <p:nvSpPr>
          <p:cNvPr id="6" name="Subtitle 5"/>
          <p:cNvSpPr>
            <a:spLocks noGrp="1"/>
          </p:cNvSpPr>
          <p:nvPr>
            <p:ph type="subTitle" idx="1"/>
          </p:nvPr>
        </p:nvSpPr>
        <p:spPr/>
        <p:txBody>
          <a:bodyPr/>
          <a:lstStyle/>
          <a:p>
            <a:r>
              <a:rPr lang="en-US" dirty="0" smtClean="0"/>
              <a:t>Dealing With Feelings</a:t>
            </a: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i="1" dirty="0" smtClean="0"/>
              <a:t>Raising a Thinking Child: Help Your Young Child to Resolve Everyday Problems and Get Along with Others. </a:t>
            </a:r>
            <a:r>
              <a:rPr lang="en-US" dirty="0" smtClean="0"/>
              <a:t>New York: Henry Holt, 1994. Paperback, Pocketbooks, 1996.</a:t>
            </a:r>
          </a:p>
          <a:p>
            <a:pPr>
              <a:buNone/>
            </a:pPr>
            <a:endParaRPr lang="en-US" dirty="0" smtClean="0"/>
          </a:p>
          <a:p>
            <a:pPr>
              <a:buNone/>
            </a:pPr>
            <a:r>
              <a:rPr lang="en-US" i="1" dirty="0" smtClean="0"/>
              <a:t>Raising a Thinking Child Workbook.</a:t>
            </a:r>
            <a:r>
              <a:rPr lang="en-US" dirty="0" smtClean="0"/>
              <a:t> Champaign, IL: Research Press, 2000.</a:t>
            </a:r>
          </a:p>
          <a:p>
            <a:pPr>
              <a:buNone/>
            </a:pPr>
            <a:endParaRPr lang="en-US" dirty="0" smtClean="0"/>
          </a:p>
          <a:p>
            <a:pPr>
              <a:buNone/>
            </a:pPr>
            <a:r>
              <a:rPr lang="en-US" i="1" dirty="0" smtClean="0"/>
              <a:t>Raising a Thinking Preteen</a:t>
            </a:r>
            <a:r>
              <a:rPr lang="en-US" dirty="0" smtClean="0"/>
              <a:t>. New York: Henry Holt, 2000. Paperback, Owl, 2001.</a:t>
            </a:r>
            <a:endParaRPr lang="en-US" dirty="0"/>
          </a:p>
        </p:txBody>
      </p:sp>
      <p:sp>
        <p:nvSpPr>
          <p:cNvPr id="3" name="Title 2"/>
          <p:cNvSpPr>
            <a:spLocks noGrp="1"/>
          </p:cNvSpPr>
          <p:nvPr>
            <p:ph type="title"/>
          </p:nvPr>
        </p:nvSpPr>
        <p:spPr/>
        <p:txBody>
          <a:bodyPr>
            <a:normAutofit fontScale="90000"/>
          </a:bodyPr>
          <a:lstStyle/>
          <a:p>
            <a:r>
              <a:rPr lang="en-US" dirty="0" smtClean="0"/>
              <a:t>Additional Books for Families by Myrna </a:t>
            </a:r>
            <a:r>
              <a:rPr lang="en-US" dirty="0" err="1" smtClean="0"/>
              <a:t>Shure</a:t>
            </a:r>
            <a:r>
              <a:rPr lang="en-US" dirty="0" smtClean="0"/>
              <a:t>…</a:t>
            </a: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Session II</a:t>
            </a:r>
            <a:endParaRPr lang="en-US" dirty="0"/>
          </a:p>
        </p:txBody>
      </p:sp>
      <p:sp>
        <p:nvSpPr>
          <p:cNvPr id="6" name="Subtitle 5"/>
          <p:cNvSpPr>
            <a:spLocks noGrp="1"/>
          </p:cNvSpPr>
          <p:nvPr>
            <p:ph type="subTitle" idx="1"/>
          </p:nvPr>
        </p:nvSpPr>
        <p:spPr/>
        <p:txBody>
          <a:bodyPr/>
          <a:lstStyle/>
          <a:p>
            <a:r>
              <a:rPr lang="en-US" dirty="0" smtClean="0"/>
              <a:t>Handling and Preventing Problems</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Learned ways to help your child cope with feelings</a:t>
            </a:r>
          </a:p>
          <a:p>
            <a:endParaRPr lang="en-US" dirty="0" smtClean="0"/>
          </a:p>
          <a:p>
            <a:r>
              <a:rPr lang="en-US" dirty="0" smtClean="0"/>
              <a:t>Help child become caring, empathetic child who can understand, accept, and control his or her emotions</a:t>
            </a:r>
          </a:p>
          <a:p>
            <a:endParaRPr lang="en-US" dirty="0"/>
          </a:p>
        </p:txBody>
      </p:sp>
      <p:sp>
        <p:nvSpPr>
          <p:cNvPr id="3" name="Title 2"/>
          <p:cNvSpPr>
            <a:spLocks noGrp="1"/>
          </p:cNvSpPr>
          <p:nvPr>
            <p:ph type="title"/>
          </p:nvPr>
        </p:nvSpPr>
        <p:spPr/>
        <p:txBody>
          <a:bodyPr/>
          <a:lstStyle/>
          <a:p>
            <a:r>
              <a:rPr lang="en-US" dirty="0" smtClean="0"/>
              <a:t>Session I Review</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Which strategies did you try?</a:t>
            </a:r>
          </a:p>
          <a:p>
            <a:r>
              <a:rPr lang="en-US" dirty="0" smtClean="0"/>
              <a:t>What worked well? Why?</a:t>
            </a:r>
          </a:p>
          <a:p>
            <a:r>
              <a:rPr lang="en-US" dirty="0" smtClean="0"/>
              <a:t>What didn’t work? Why?</a:t>
            </a:r>
          </a:p>
          <a:p>
            <a:r>
              <a:rPr lang="en-US" dirty="0" smtClean="0"/>
              <a:t>What did you find easy to do?</a:t>
            </a:r>
          </a:p>
          <a:p>
            <a:r>
              <a:rPr lang="en-US" dirty="0" smtClean="0"/>
              <a:t>What did you find difficult?</a:t>
            </a:r>
          </a:p>
          <a:p>
            <a:r>
              <a:rPr lang="en-US" dirty="0" smtClean="0"/>
              <a:t>What should you continue to do?</a:t>
            </a:r>
          </a:p>
          <a:p>
            <a:r>
              <a:rPr lang="en-US" dirty="0" smtClean="0"/>
              <a:t>What could you do to be more effective in the future?</a:t>
            </a:r>
            <a:endParaRPr lang="en-US" dirty="0"/>
          </a:p>
        </p:txBody>
      </p:sp>
      <p:sp>
        <p:nvSpPr>
          <p:cNvPr id="3" name="Title 2"/>
          <p:cNvSpPr>
            <a:spLocks noGrp="1"/>
          </p:cNvSpPr>
          <p:nvPr>
            <p:ph type="title"/>
          </p:nvPr>
        </p:nvSpPr>
        <p:spPr/>
        <p:txBody>
          <a:bodyPr>
            <a:normAutofit fontScale="90000"/>
          </a:bodyPr>
          <a:lstStyle/>
          <a:p>
            <a:r>
              <a:rPr lang="en-US" dirty="0" smtClean="0"/>
              <a:t>Using the Problem-Solving Approach</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algn="ctr">
              <a:buNone/>
            </a:pPr>
            <a:r>
              <a:rPr lang="en-US" sz="4400" dirty="0" smtClean="0"/>
              <a:t>“Children who can solve problems important to them now will be able to solve problems important to them later.”</a:t>
            </a:r>
            <a:endParaRPr lang="en-US" sz="40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Time &amp; Timing: Bedtime, Procrastination, Interrupting, and Impatience</a:t>
            </a:r>
          </a:p>
          <a:p>
            <a:r>
              <a:rPr lang="en-US" dirty="0" smtClean="0"/>
              <a:t>Possessiveness</a:t>
            </a:r>
          </a:p>
          <a:p>
            <a:r>
              <a:rPr lang="en-US" dirty="0" smtClean="0"/>
              <a:t>Defiance, Tattling, and Lying</a:t>
            </a:r>
          </a:p>
          <a:p>
            <a:r>
              <a:rPr lang="en-US" dirty="0" smtClean="0"/>
              <a:t>Physical Aggression</a:t>
            </a:r>
          </a:p>
          <a:p>
            <a:r>
              <a:rPr lang="en-US" dirty="0" smtClean="0"/>
              <a:t>Emotional Aggression</a:t>
            </a:r>
          </a:p>
          <a:p>
            <a:r>
              <a:rPr lang="en-US" dirty="0" smtClean="0"/>
              <a:t>Talking with Kids about Safe Behaviors, Risky Behaviors, and Violence</a:t>
            </a:r>
            <a:endParaRPr lang="en-US" dirty="0"/>
          </a:p>
        </p:txBody>
      </p:sp>
      <p:sp>
        <p:nvSpPr>
          <p:cNvPr id="3" name="Title 2"/>
          <p:cNvSpPr>
            <a:spLocks noGrp="1"/>
          </p:cNvSpPr>
          <p:nvPr>
            <p:ph type="title"/>
          </p:nvPr>
        </p:nvSpPr>
        <p:spPr/>
        <p:txBody>
          <a:bodyPr>
            <a:normAutofit fontScale="90000"/>
          </a:bodyPr>
          <a:lstStyle/>
          <a:p>
            <a:r>
              <a:rPr lang="en-US" dirty="0" smtClean="0"/>
              <a:t>Handling and Preventing Problems</a:t>
            </a:r>
            <a:endParaRPr lang="en-US" dirty="0"/>
          </a:p>
        </p:txBody>
      </p:sp>
      <p:pic>
        <p:nvPicPr>
          <p:cNvPr id="6147" name="Picture 3" descr="C:\Documents and Settings\Muhlenberg SD\Local Settings\Temporary Internet Files\Content.IE5\8LOHIFS1\MCj00786220000[1].wmf"/>
          <p:cNvPicPr>
            <a:picLocks noChangeAspect="1" noChangeArrowheads="1"/>
          </p:cNvPicPr>
          <p:nvPr/>
        </p:nvPicPr>
        <p:blipFill>
          <a:blip r:embed="rId3"/>
          <a:srcRect/>
          <a:stretch>
            <a:fillRect/>
          </a:stretch>
        </p:blipFill>
        <p:spPr bwMode="auto">
          <a:xfrm>
            <a:off x="7772400" y="1905000"/>
            <a:ext cx="852488" cy="1833942"/>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Good Time/Bad Time</a:t>
            </a:r>
          </a:p>
          <a:p>
            <a:r>
              <a:rPr lang="en-US" dirty="0" smtClean="0"/>
              <a:t>Bedtime Wars</a:t>
            </a:r>
          </a:p>
          <a:p>
            <a:r>
              <a:rPr lang="en-US" dirty="0" smtClean="0"/>
              <a:t>I’m on the Phone</a:t>
            </a:r>
          </a:p>
          <a:p>
            <a:r>
              <a:rPr lang="en-US" dirty="0" smtClean="0"/>
              <a:t>Procrastination</a:t>
            </a:r>
          </a:p>
        </p:txBody>
      </p:sp>
      <p:sp>
        <p:nvSpPr>
          <p:cNvPr id="3" name="Title 2"/>
          <p:cNvSpPr>
            <a:spLocks noGrp="1"/>
          </p:cNvSpPr>
          <p:nvPr>
            <p:ph type="title"/>
          </p:nvPr>
        </p:nvSpPr>
        <p:spPr/>
        <p:txBody>
          <a:bodyPr/>
          <a:lstStyle/>
          <a:p>
            <a:r>
              <a:rPr lang="en-US" dirty="0" smtClean="0"/>
              <a:t>Time &amp; Timing</a:t>
            </a:r>
            <a:endParaRPr lang="en-US" dirty="0"/>
          </a:p>
        </p:txBody>
      </p:sp>
      <p:pic>
        <p:nvPicPr>
          <p:cNvPr id="7170" name="Picture 2" descr="C:\Documents and Settings\Muhlenberg SD\Local Settings\Temporary Internet Files\Content.IE5\SR5BYAFD\MCj04375630000[1].wmf"/>
          <p:cNvPicPr>
            <a:picLocks noChangeAspect="1" noChangeArrowheads="1"/>
          </p:cNvPicPr>
          <p:nvPr/>
        </p:nvPicPr>
        <p:blipFill>
          <a:blip r:embed="rId3"/>
          <a:srcRect/>
          <a:stretch>
            <a:fillRect/>
          </a:stretch>
        </p:blipFill>
        <p:spPr bwMode="auto">
          <a:xfrm>
            <a:off x="4953000" y="2819400"/>
            <a:ext cx="2613081" cy="2668588"/>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457200"/>
            <a:ext cx="7772400" cy="4343399"/>
          </a:xfrm>
        </p:spPr>
        <p:txBody>
          <a:bodyPr>
            <a:normAutofit fontScale="90000"/>
          </a:bodyPr>
          <a:lstStyle/>
          <a:p>
            <a:r>
              <a:rPr lang="en-US" dirty="0" smtClean="0"/>
              <a:t>Your eight year old wants you to color with her the moment you sit down to pay the monthly bills. When you ask her to wait, she wines, “You never help me.”</a:t>
            </a:r>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a:buNone/>
            </a:pPr>
            <a:r>
              <a:rPr lang="en-US" dirty="0" smtClean="0">
                <a:solidFill>
                  <a:schemeClr val="accent1"/>
                </a:solidFill>
              </a:rPr>
              <a:t>Mom</a:t>
            </a:r>
            <a:r>
              <a:rPr lang="en-US" dirty="0" smtClean="0"/>
              <a:t>: Let’s play the “good time/not good time” game. Listen carefully. Joanie asks her friend Patricia to join her and her friends for a game of soccer- only Patricia has just broken her leg. Is that a good time or not a good time to ask Patricia to play soccer?</a:t>
            </a:r>
          </a:p>
          <a:p>
            <a:pPr>
              <a:buNone/>
            </a:pPr>
            <a:r>
              <a:rPr lang="en-US" dirty="0" smtClean="0">
                <a:solidFill>
                  <a:schemeClr val="accent1"/>
                </a:solidFill>
              </a:rPr>
              <a:t>Lisa</a:t>
            </a:r>
            <a:r>
              <a:rPr lang="en-US" dirty="0" smtClean="0"/>
              <a:t>: That’s silly. Not a good time.</a:t>
            </a:r>
          </a:p>
          <a:p>
            <a:pPr>
              <a:buNone/>
            </a:pPr>
            <a:r>
              <a:rPr lang="en-US" dirty="0" smtClean="0">
                <a:solidFill>
                  <a:schemeClr val="accent1"/>
                </a:solidFill>
              </a:rPr>
              <a:t>Mom</a:t>
            </a:r>
            <a:r>
              <a:rPr lang="en-US" dirty="0" smtClean="0"/>
              <a:t>: Yeah, let’s be silly. You make up a not-good time one.</a:t>
            </a:r>
          </a:p>
          <a:p>
            <a:pPr>
              <a:buNone/>
            </a:pPr>
            <a:r>
              <a:rPr lang="en-US" dirty="0" smtClean="0">
                <a:solidFill>
                  <a:schemeClr val="accent1"/>
                </a:solidFill>
              </a:rPr>
              <a:t>Lisa</a:t>
            </a:r>
            <a:r>
              <a:rPr lang="en-US" dirty="0" smtClean="0"/>
              <a:t>: </a:t>
            </a:r>
            <a:r>
              <a:rPr lang="en-US" dirty="0" err="1" smtClean="0"/>
              <a:t>Roseann</a:t>
            </a:r>
            <a:r>
              <a:rPr lang="en-US" dirty="0" smtClean="0"/>
              <a:t> asks her mom to help her with her homework at three o’clock in the morning.</a:t>
            </a:r>
          </a:p>
          <a:p>
            <a:pPr>
              <a:buNone/>
            </a:pPr>
            <a:r>
              <a:rPr lang="en-US" dirty="0" smtClean="0">
                <a:solidFill>
                  <a:schemeClr val="accent1"/>
                </a:solidFill>
              </a:rPr>
              <a:t>Mom</a:t>
            </a:r>
            <a:r>
              <a:rPr lang="en-US" dirty="0" smtClean="0"/>
              <a:t>: Good, Lisa. When’s a good time to ask mom to help you with your homework?</a:t>
            </a:r>
          </a:p>
          <a:p>
            <a:pPr>
              <a:buNone/>
            </a:pPr>
            <a:r>
              <a:rPr lang="en-US" dirty="0" smtClean="0">
                <a:solidFill>
                  <a:schemeClr val="accent1"/>
                </a:solidFill>
              </a:rPr>
              <a:t>Lisa</a:t>
            </a:r>
            <a:r>
              <a:rPr lang="en-US" dirty="0" smtClean="0"/>
              <a:t>: After school or after dinner.</a:t>
            </a:r>
          </a:p>
          <a:p>
            <a:pPr>
              <a:buNone/>
            </a:pPr>
            <a:endParaRPr lang="en-US" dirty="0"/>
          </a:p>
        </p:txBody>
      </p:sp>
      <p:sp>
        <p:nvSpPr>
          <p:cNvPr id="3" name="Title 2"/>
          <p:cNvSpPr>
            <a:spLocks noGrp="1"/>
          </p:cNvSpPr>
          <p:nvPr>
            <p:ph type="title"/>
          </p:nvPr>
        </p:nvSpPr>
        <p:spPr/>
        <p:txBody>
          <a:bodyPr>
            <a:normAutofit fontScale="90000"/>
          </a:bodyPr>
          <a:lstStyle/>
          <a:p>
            <a:r>
              <a:rPr lang="en-US" dirty="0" smtClean="0"/>
              <a:t>Good Time/Not Good Time Game</a:t>
            </a: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“Johnny wanted his brother to play checkers with him, but his brother is finishing his math homework. Can you think of five things Johnny can do while he waits?”</a:t>
            </a:r>
          </a:p>
          <a:p>
            <a:pPr>
              <a:buNone/>
            </a:pPr>
            <a:endParaRPr lang="en-US" dirty="0" smtClean="0"/>
          </a:p>
          <a:p>
            <a:pPr>
              <a:buNone/>
            </a:pPr>
            <a:r>
              <a:rPr lang="en-US" dirty="0" smtClean="0"/>
              <a:t>“I can’t talk to you right now because I’m helping your sister with her homework. What can you do while you wait?”</a:t>
            </a:r>
            <a:endParaRPr lang="en-US" dirty="0"/>
          </a:p>
        </p:txBody>
      </p:sp>
      <p:sp>
        <p:nvSpPr>
          <p:cNvPr id="3" name="Title 2"/>
          <p:cNvSpPr>
            <a:spLocks noGrp="1"/>
          </p:cNvSpPr>
          <p:nvPr>
            <p:ph type="title"/>
          </p:nvPr>
        </p:nvSpPr>
        <p:spPr/>
        <p:txBody>
          <a:bodyPr>
            <a:normAutofit fontScale="90000"/>
          </a:bodyPr>
          <a:lstStyle/>
          <a:p>
            <a:r>
              <a:rPr lang="en-US" dirty="0" smtClean="0"/>
              <a:t>What Can You Do While You Wait Game</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buNone/>
            </a:pPr>
            <a:r>
              <a:rPr lang="en-US" sz="5400" dirty="0" smtClean="0"/>
              <a:t>“Children who can take control of their lives will not let life take control of them.”</a:t>
            </a:r>
            <a:endParaRPr lang="en-US" sz="54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Find out what’s bothering your child</a:t>
            </a:r>
          </a:p>
          <a:p>
            <a:pPr lvl="1"/>
            <a:r>
              <a:rPr lang="en-US" dirty="0" smtClean="0"/>
              <a:t>Enough time?</a:t>
            </a:r>
          </a:p>
          <a:p>
            <a:pPr lvl="1"/>
            <a:r>
              <a:rPr lang="en-US" dirty="0" smtClean="0"/>
              <a:t>Time with you?</a:t>
            </a:r>
          </a:p>
          <a:p>
            <a:pPr lvl="1"/>
            <a:endParaRPr lang="en-US" dirty="0" smtClean="0"/>
          </a:p>
          <a:p>
            <a:r>
              <a:rPr lang="en-US" dirty="0" smtClean="0"/>
              <a:t>How does your child feel the next day?</a:t>
            </a:r>
          </a:p>
          <a:p>
            <a:pPr lvl="1"/>
            <a:r>
              <a:rPr lang="en-US" dirty="0" smtClean="0"/>
              <a:t>“How do you feel?”</a:t>
            </a:r>
          </a:p>
          <a:p>
            <a:pPr lvl="1"/>
            <a:r>
              <a:rPr lang="en-US" dirty="0" smtClean="0"/>
              <a:t>What can you do tonight so that you don’t’ feel so tired in the morning?”</a:t>
            </a:r>
          </a:p>
          <a:p>
            <a:pPr lvl="1"/>
            <a:endParaRPr lang="en-US" dirty="0" smtClean="0"/>
          </a:p>
          <a:p>
            <a:r>
              <a:rPr lang="en-US" dirty="0" smtClean="0"/>
              <a:t>Good time/not good time game</a:t>
            </a:r>
          </a:p>
        </p:txBody>
      </p:sp>
      <p:sp>
        <p:nvSpPr>
          <p:cNvPr id="3" name="Title 2"/>
          <p:cNvSpPr>
            <a:spLocks noGrp="1"/>
          </p:cNvSpPr>
          <p:nvPr>
            <p:ph type="title"/>
          </p:nvPr>
        </p:nvSpPr>
        <p:spPr/>
        <p:txBody>
          <a:bodyPr/>
          <a:lstStyle/>
          <a:p>
            <a:r>
              <a:rPr lang="en-US" dirty="0" smtClean="0"/>
              <a:t>Bedtime</a:t>
            </a:r>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“Is this a good time or not a good time to go to sleep?”</a:t>
            </a:r>
          </a:p>
          <a:p>
            <a:r>
              <a:rPr lang="en-US" dirty="0" smtClean="0"/>
              <a:t>“Is it a good idea or not a good idea to go to sleep on time?”</a:t>
            </a:r>
          </a:p>
          <a:p>
            <a:r>
              <a:rPr lang="en-US" dirty="0" smtClean="0"/>
              <a:t>“What might happen in school tomorrow if you are tired?”</a:t>
            </a:r>
          </a:p>
          <a:p>
            <a:r>
              <a:rPr lang="en-US" dirty="0" smtClean="0"/>
              <a:t>“Do you want that to happen?”</a:t>
            </a:r>
          </a:p>
          <a:p>
            <a:r>
              <a:rPr lang="en-US" dirty="0" smtClean="0"/>
              <a:t>“When is a good time to read your book (play video games, watch TV, etc.)?”</a:t>
            </a:r>
            <a:endParaRPr lang="en-US" dirty="0"/>
          </a:p>
        </p:txBody>
      </p:sp>
      <p:sp>
        <p:nvSpPr>
          <p:cNvPr id="3" name="Title 2"/>
          <p:cNvSpPr>
            <a:spLocks noGrp="1"/>
          </p:cNvSpPr>
          <p:nvPr>
            <p:ph type="title"/>
          </p:nvPr>
        </p:nvSpPr>
        <p:spPr/>
        <p:txBody>
          <a:bodyPr>
            <a:normAutofit fontScale="90000"/>
          </a:bodyPr>
          <a:lstStyle/>
          <a:p>
            <a:r>
              <a:rPr lang="en-US" dirty="0" smtClean="0"/>
              <a:t>Good Time/Not Good Time Game</a:t>
            </a:r>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dirty="0" smtClean="0"/>
              <a:t>“Can’t you see I’m on the phone!”</a:t>
            </a:r>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“I can tap my head and stamp my foot </a:t>
            </a:r>
            <a:r>
              <a:rPr lang="en-US" i="1" dirty="0" smtClean="0"/>
              <a:t>at the same time</a:t>
            </a:r>
            <a:r>
              <a:rPr lang="en-US" dirty="0" smtClean="0"/>
              <a:t>.”</a:t>
            </a:r>
          </a:p>
          <a:p>
            <a:r>
              <a:rPr lang="en-US" dirty="0" smtClean="0"/>
              <a:t>“What can you do </a:t>
            </a:r>
            <a:r>
              <a:rPr lang="en-US" i="1" dirty="0" smtClean="0"/>
              <a:t>at the same time</a:t>
            </a:r>
            <a:r>
              <a:rPr lang="en-US" dirty="0" smtClean="0"/>
              <a:t>?”</a:t>
            </a:r>
          </a:p>
          <a:p>
            <a:r>
              <a:rPr lang="en-US" dirty="0" smtClean="0"/>
              <a:t>“I can </a:t>
            </a:r>
            <a:r>
              <a:rPr lang="en-US" i="1" dirty="0" smtClean="0"/>
              <a:t>not</a:t>
            </a:r>
            <a:r>
              <a:rPr lang="en-US" dirty="0" smtClean="0"/>
              <a:t> stand up and sit down at the </a:t>
            </a:r>
            <a:r>
              <a:rPr lang="en-US" i="1" dirty="0" smtClean="0"/>
              <a:t>same </a:t>
            </a:r>
            <a:r>
              <a:rPr lang="en-US" dirty="0" smtClean="0"/>
              <a:t>time.”</a:t>
            </a:r>
          </a:p>
          <a:p>
            <a:r>
              <a:rPr lang="en-US" dirty="0" smtClean="0"/>
              <a:t>“What can you </a:t>
            </a:r>
            <a:r>
              <a:rPr lang="en-US" i="1" dirty="0" smtClean="0"/>
              <a:t>not</a:t>
            </a:r>
            <a:r>
              <a:rPr lang="en-US" dirty="0" smtClean="0"/>
              <a:t> do at the </a:t>
            </a:r>
            <a:r>
              <a:rPr lang="en-US" i="1" dirty="0" smtClean="0"/>
              <a:t>same</a:t>
            </a:r>
            <a:r>
              <a:rPr lang="en-US" dirty="0" smtClean="0"/>
              <a:t> time?”</a:t>
            </a:r>
          </a:p>
          <a:p>
            <a:endParaRPr lang="en-US" dirty="0" smtClean="0"/>
          </a:p>
          <a:p>
            <a:r>
              <a:rPr lang="en-US" dirty="0" smtClean="0"/>
              <a:t>“Can I talk to you and on the phone </a:t>
            </a:r>
            <a:r>
              <a:rPr lang="en-US" i="1" dirty="0" smtClean="0"/>
              <a:t>at the same time</a:t>
            </a:r>
            <a:r>
              <a:rPr lang="en-US" dirty="0" smtClean="0"/>
              <a:t>?”</a:t>
            </a:r>
          </a:p>
          <a:p>
            <a:r>
              <a:rPr lang="en-US" dirty="0" smtClean="0"/>
              <a:t>“Can you think of something </a:t>
            </a:r>
            <a:r>
              <a:rPr lang="en-US" i="1" dirty="0" smtClean="0"/>
              <a:t>different</a:t>
            </a:r>
            <a:r>
              <a:rPr lang="en-US" dirty="0" smtClean="0"/>
              <a:t> to do while you wait?”</a:t>
            </a:r>
            <a:endParaRPr lang="en-US" dirty="0"/>
          </a:p>
        </p:txBody>
      </p:sp>
      <p:sp>
        <p:nvSpPr>
          <p:cNvPr id="3" name="Title 2"/>
          <p:cNvSpPr>
            <a:spLocks noGrp="1"/>
          </p:cNvSpPr>
          <p:nvPr>
            <p:ph type="title"/>
          </p:nvPr>
        </p:nvSpPr>
        <p:spPr/>
        <p:txBody>
          <a:bodyPr>
            <a:normAutofit fontScale="90000"/>
          </a:bodyPr>
          <a:lstStyle/>
          <a:p>
            <a:r>
              <a:rPr lang="en-US" dirty="0" smtClean="0"/>
              <a:t>“Two Things at the Same Time” Game</a:t>
            </a:r>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Ask child the outcome of procrastination</a:t>
            </a:r>
          </a:p>
          <a:p>
            <a:r>
              <a:rPr lang="en-US" dirty="0" smtClean="0"/>
              <a:t>Ask which parts of the task your child wants to do first, second, etc.</a:t>
            </a:r>
          </a:p>
          <a:p>
            <a:r>
              <a:rPr lang="en-US" dirty="0" smtClean="0"/>
              <a:t>Is the task unpleasant and can it be changed?</a:t>
            </a:r>
          </a:p>
          <a:p>
            <a:r>
              <a:rPr lang="en-US" dirty="0" smtClean="0"/>
              <a:t>Is your child trying to gain control?</a:t>
            </a:r>
          </a:p>
          <a:p>
            <a:r>
              <a:rPr lang="en-US" dirty="0" smtClean="0"/>
              <a:t>Is your child afraid of failing?</a:t>
            </a:r>
          </a:p>
          <a:p>
            <a:endParaRPr lang="en-US" dirty="0" smtClean="0"/>
          </a:p>
          <a:p>
            <a:endParaRPr lang="en-US" dirty="0"/>
          </a:p>
        </p:txBody>
      </p:sp>
      <p:sp>
        <p:nvSpPr>
          <p:cNvPr id="3" name="Title 2"/>
          <p:cNvSpPr>
            <a:spLocks noGrp="1"/>
          </p:cNvSpPr>
          <p:nvPr>
            <p:ph type="title"/>
          </p:nvPr>
        </p:nvSpPr>
        <p:spPr/>
        <p:txBody>
          <a:bodyPr>
            <a:normAutofit fontScale="90000"/>
          </a:bodyPr>
          <a:lstStyle/>
          <a:p>
            <a:r>
              <a:rPr lang="en-US" dirty="0" smtClean="0"/>
              <a:t>“I’ll do it later.”- Procrastination</a:t>
            </a: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Fighting over Toys</a:t>
            </a:r>
          </a:p>
          <a:p>
            <a:r>
              <a:rPr lang="en-US" dirty="0" smtClean="0"/>
              <a:t>Staking their Claim</a:t>
            </a:r>
          </a:p>
          <a:p>
            <a:r>
              <a:rPr lang="en-US" dirty="0" smtClean="0"/>
              <a:t>Get out of My Space</a:t>
            </a:r>
            <a:endParaRPr lang="en-US" dirty="0"/>
          </a:p>
        </p:txBody>
      </p:sp>
      <p:sp>
        <p:nvSpPr>
          <p:cNvPr id="3" name="Title 2"/>
          <p:cNvSpPr>
            <a:spLocks noGrp="1"/>
          </p:cNvSpPr>
          <p:nvPr>
            <p:ph type="title"/>
          </p:nvPr>
        </p:nvSpPr>
        <p:spPr/>
        <p:txBody>
          <a:bodyPr/>
          <a:lstStyle/>
          <a:p>
            <a:r>
              <a:rPr lang="en-US" dirty="0" smtClean="0"/>
              <a:t>Possessiveness</a:t>
            </a:r>
            <a:endParaRPr lang="en-US" dirty="0"/>
          </a:p>
        </p:txBody>
      </p:sp>
      <p:pic>
        <p:nvPicPr>
          <p:cNvPr id="8195" name="Picture 3" descr="C:\Documents and Settings\Muhlenberg SD\Local Settings\Temporary Internet Files\Content.IE5\IJOLA5U7\MCj02324460000[1].wmf"/>
          <p:cNvPicPr>
            <a:picLocks noChangeAspect="1" noChangeArrowheads="1"/>
          </p:cNvPicPr>
          <p:nvPr/>
        </p:nvPicPr>
        <p:blipFill>
          <a:blip r:embed="rId3"/>
          <a:srcRect/>
          <a:stretch>
            <a:fillRect/>
          </a:stretch>
        </p:blipFill>
        <p:spPr bwMode="auto">
          <a:xfrm>
            <a:off x="5029200" y="3200400"/>
            <a:ext cx="2742047" cy="2233943"/>
          </a:xfrm>
          <a:prstGeom prst="rect">
            <a:avLst/>
          </a:prstGeom>
          <a:noFill/>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381001"/>
            <a:ext cx="8382000" cy="4648200"/>
          </a:xfrm>
        </p:spPr>
        <p:txBody>
          <a:bodyPr>
            <a:normAutofit/>
          </a:bodyPr>
          <a:lstStyle/>
          <a:p>
            <a:r>
              <a:rPr lang="en-US" sz="4100" dirty="0" smtClean="0"/>
              <a:t>“</a:t>
            </a:r>
            <a:r>
              <a:rPr lang="en-US" sz="4100" dirty="0" err="1" smtClean="0"/>
              <a:t>Gimme</a:t>
            </a:r>
            <a:r>
              <a:rPr lang="en-US" sz="4100" dirty="0" smtClean="0"/>
              <a:t> the truck. I had it first!”</a:t>
            </a:r>
            <a:br>
              <a:rPr lang="en-US" sz="4100" dirty="0" smtClean="0"/>
            </a:br>
            <a:r>
              <a:rPr lang="en-US" sz="4100" dirty="0" smtClean="0"/>
              <a:t/>
            </a:r>
            <a:br>
              <a:rPr lang="en-US" sz="4100" dirty="0" smtClean="0"/>
            </a:br>
            <a:r>
              <a:rPr lang="en-US" sz="4100" dirty="0" smtClean="0"/>
              <a:t>“No, I did. It’s mine.”</a:t>
            </a:r>
            <a:br>
              <a:rPr lang="en-US" sz="4100" dirty="0" smtClean="0"/>
            </a:br>
            <a:r>
              <a:rPr lang="en-US" sz="4100" dirty="0" smtClean="0"/>
              <a:t/>
            </a:r>
            <a:br>
              <a:rPr lang="en-US" sz="4100" dirty="0" smtClean="0"/>
            </a:br>
            <a:r>
              <a:rPr lang="en-US" sz="4100" dirty="0" smtClean="0"/>
              <a:t>“No, it’s mine!”</a:t>
            </a:r>
            <a:br>
              <a:rPr lang="en-US" sz="4100" dirty="0" smtClean="0"/>
            </a:br>
            <a:r>
              <a:rPr lang="en-US" sz="4100" dirty="0" smtClean="0"/>
              <a:t/>
            </a:r>
            <a:br>
              <a:rPr lang="en-US" sz="4100" dirty="0" smtClean="0"/>
            </a:br>
            <a:r>
              <a:rPr lang="en-US" sz="4100" dirty="0" smtClean="0"/>
              <a:t>“You never let me play!”</a:t>
            </a:r>
            <a:endParaRPr lang="en-US" sz="410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dirty="0" smtClean="0">
                <a:solidFill>
                  <a:schemeClr val="accent1"/>
                </a:solidFill>
              </a:rPr>
              <a:t>Mom</a:t>
            </a:r>
            <a:r>
              <a:rPr lang="en-US" dirty="0" smtClean="0"/>
              <a:t>: What happened </a:t>
            </a:r>
            <a:r>
              <a:rPr lang="en-US" i="1" dirty="0" smtClean="0"/>
              <a:t>after</a:t>
            </a:r>
            <a:r>
              <a:rPr lang="en-US" dirty="0" smtClean="0"/>
              <a:t> you grabbed the toy?</a:t>
            </a:r>
          </a:p>
          <a:p>
            <a:pPr>
              <a:buNone/>
            </a:pPr>
            <a:r>
              <a:rPr lang="en-US" dirty="0" smtClean="0">
                <a:solidFill>
                  <a:schemeClr val="accent1"/>
                </a:solidFill>
              </a:rPr>
              <a:t>Child</a:t>
            </a:r>
            <a:r>
              <a:rPr lang="en-US" dirty="0" smtClean="0"/>
              <a:t>: He hit me.</a:t>
            </a:r>
          </a:p>
          <a:p>
            <a:pPr>
              <a:buNone/>
            </a:pPr>
            <a:r>
              <a:rPr lang="en-US" dirty="0" smtClean="0">
                <a:solidFill>
                  <a:schemeClr val="accent1"/>
                </a:solidFill>
              </a:rPr>
              <a:t>Mom</a:t>
            </a:r>
            <a:r>
              <a:rPr lang="en-US" dirty="0" smtClean="0"/>
              <a:t>: If you two want to play with the same toy at the </a:t>
            </a:r>
            <a:r>
              <a:rPr lang="en-US" i="1" dirty="0" smtClean="0"/>
              <a:t>same</a:t>
            </a:r>
            <a:r>
              <a:rPr lang="en-US" dirty="0" smtClean="0"/>
              <a:t> time, what can you do to solve that problem?</a:t>
            </a:r>
          </a:p>
          <a:p>
            <a:pPr>
              <a:buNone/>
            </a:pPr>
            <a:r>
              <a:rPr lang="en-US" dirty="0" smtClean="0">
                <a:solidFill>
                  <a:schemeClr val="accent1"/>
                </a:solidFill>
              </a:rPr>
              <a:t>Child</a:t>
            </a:r>
            <a:r>
              <a:rPr lang="en-US" dirty="0" smtClean="0"/>
              <a:t>: I’ll roll the truck and he can put the men inside.</a:t>
            </a:r>
          </a:p>
          <a:p>
            <a:pPr>
              <a:buNone/>
            </a:pPr>
            <a:r>
              <a:rPr lang="en-US" dirty="0" smtClean="0">
                <a:solidFill>
                  <a:schemeClr val="accent1"/>
                </a:solidFill>
              </a:rPr>
              <a:t>Mom</a:t>
            </a:r>
            <a:r>
              <a:rPr lang="en-US" dirty="0" smtClean="0"/>
              <a:t>: That’s good thinking.” or “You’re a good problem solver.</a:t>
            </a:r>
          </a:p>
          <a:p>
            <a:pPr>
              <a:buNone/>
            </a:pPr>
            <a:endParaRPr lang="en-US" dirty="0" smtClean="0"/>
          </a:p>
          <a:p>
            <a:pPr>
              <a:buNone/>
            </a:pPr>
            <a:endParaRPr lang="en-US" dirty="0" smtClean="0"/>
          </a:p>
        </p:txBody>
      </p:sp>
      <p:sp>
        <p:nvSpPr>
          <p:cNvPr id="3" name="Title 2"/>
          <p:cNvSpPr>
            <a:spLocks noGrp="1"/>
          </p:cNvSpPr>
          <p:nvPr>
            <p:ph type="title"/>
          </p:nvPr>
        </p:nvSpPr>
        <p:spPr/>
        <p:txBody>
          <a:bodyPr/>
          <a:lstStyle/>
          <a:p>
            <a:r>
              <a:rPr lang="en-US" dirty="0" smtClean="0"/>
              <a:t>What to do…</a:t>
            </a:r>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000" y="381001"/>
            <a:ext cx="8305800" cy="4572000"/>
          </a:xfrm>
        </p:spPr>
        <p:txBody>
          <a:bodyPr>
            <a:noAutofit/>
          </a:bodyPr>
          <a:lstStyle/>
          <a:p>
            <a:r>
              <a:rPr lang="en-US" sz="3450" dirty="0" smtClean="0"/>
              <a:t>You bought a new computer and put it in the family room. Your son always runs home to get the computer first. One day your daughter “claims” the computer on the school bus. Each evening, they argue over who needs to use the computer and who is on the computer longer.</a:t>
            </a:r>
            <a:endParaRPr lang="en-US" sz="3450"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sz="6000" dirty="0" smtClean="0"/>
              <a:t>“We have a problem here. Can you think of a way to solve it?”</a:t>
            </a:r>
            <a:endParaRPr lang="en-US" sz="6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Anger</a:t>
            </a:r>
          </a:p>
          <a:p>
            <a:endParaRPr lang="en-US" dirty="0" smtClean="0"/>
          </a:p>
          <a:p>
            <a:r>
              <a:rPr lang="en-US" dirty="0" smtClean="0"/>
              <a:t>Frustration and Disappointment</a:t>
            </a:r>
          </a:p>
          <a:p>
            <a:endParaRPr lang="en-US" dirty="0" smtClean="0"/>
          </a:p>
          <a:p>
            <a:r>
              <a:rPr lang="en-US" dirty="0" smtClean="0"/>
              <a:t>Stress, Worries, Fears, and Trauma</a:t>
            </a:r>
          </a:p>
          <a:p>
            <a:endParaRPr lang="en-US" dirty="0" smtClean="0"/>
          </a:p>
          <a:p>
            <a:r>
              <a:rPr lang="en-US" dirty="0" smtClean="0"/>
              <a:t>Coping with Loss</a:t>
            </a:r>
          </a:p>
          <a:p>
            <a:endParaRPr lang="en-US" dirty="0" smtClean="0"/>
          </a:p>
          <a:p>
            <a:r>
              <a:rPr lang="en-US" dirty="0" smtClean="0"/>
              <a:t>Caring and Empathy</a:t>
            </a:r>
          </a:p>
        </p:txBody>
      </p:sp>
      <p:sp>
        <p:nvSpPr>
          <p:cNvPr id="3" name="Title 2"/>
          <p:cNvSpPr>
            <a:spLocks noGrp="1"/>
          </p:cNvSpPr>
          <p:nvPr>
            <p:ph type="title"/>
          </p:nvPr>
        </p:nvSpPr>
        <p:spPr/>
        <p:txBody>
          <a:bodyPr/>
          <a:lstStyle/>
          <a:p>
            <a:r>
              <a:rPr lang="en-US" dirty="0" smtClean="0"/>
              <a:t>Dealing with Feelings</a:t>
            </a:r>
            <a:endParaRPr lang="en-US" dirty="0"/>
          </a:p>
        </p:txBody>
      </p:sp>
      <p:pic>
        <p:nvPicPr>
          <p:cNvPr id="1026" name="Picture 2" descr="C:\Documents and Settings\Muhlenberg SD\Local Settings\Temporary Internet Files\Content.IE5\8FB7E0D9\MCj00890440000[1].wmf"/>
          <p:cNvPicPr>
            <a:picLocks noChangeAspect="1" noChangeArrowheads="1"/>
          </p:cNvPicPr>
          <p:nvPr/>
        </p:nvPicPr>
        <p:blipFill>
          <a:blip r:embed="rId3"/>
          <a:srcRect/>
          <a:stretch>
            <a:fillRect/>
          </a:stretch>
        </p:blipFill>
        <p:spPr bwMode="auto">
          <a:xfrm>
            <a:off x="6248400" y="4038600"/>
            <a:ext cx="2438400" cy="2164017"/>
          </a:xfrm>
          <a:prstGeom prst="rect">
            <a:avLst/>
          </a:prstGeom>
          <a:noFill/>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381001"/>
            <a:ext cx="8534400" cy="4495800"/>
          </a:xfrm>
        </p:spPr>
        <p:txBody>
          <a:bodyPr>
            <a:noAutofit/>
          </a:bodyPr>
          <a:lstStyle/>
          <a:p>
            <a:r>
              <a:rPr lang="en-US" sz="3900" dirty="0" smtClean="0"/>
              <a:t>Your son Max has a prized miniature car collection in his room. His brother Evan frequently enters Max’s room to play with the cars, but Max becomes upset when he does. Every time this happens the boys argue.</a:t>
            </a:r>
            <a:endParaRPr lang="en-US" sz="39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dirty="0" smtClean="0">
                <a:solidFill>
                  <a:schemeClr val="accent1"/>
                </a:solidFill>
              </a:rPr>
              <a:t>Dad</a:t>
            </a:r>
            <a:r>
              <a:rPr lang="en-US" dirty="0" smtClean="0"/>
              <a:t>: Max, what is the problem?</a:t>
            </a:r>
          </a:p>
          <a:p>
            <a:pPr>
              <a:buNone/>
            </a:pPr>
            <a:r>
              <a:rPr lang="en-US" dirty="0" smtClean="0">
                <a:solidFill>
                  <a:schemeClr val="accent1"/>
                </a:solidFill>
              </a:rPr>
              <a:t>Max</a:t>
            </a:r>
            <a:r>
              <a:rPr lang="en-US" dirty="0" smtClean="0"/>
              <a:t>: Evan keeps coming in my room. He messes everything up and he’s going to break my cars. I hate it when I walk into my room and there he is.</a:t>
            </a:r>
          </a:p>
          <a:p>
            <a:pPr>
              <a:buNone/>
            </a:pPr>
            <a:r>
              <a:rPr lang="en-US" dirty="0" smtClean="0">
                <a:solidFill>
                  <a:schemeClr val="accent1"/>
                </a:solidFill>
              </a:rPr>
              <a:t>Evan</a:t>
            </a:r>
            <a:r>
              <a:rPr lang="en-US" dirty="0" smtClean="0"/>
              <a:t>: But he never plays with me.</a:t>
            </a:r>
          </a:p>
          <a:p>
            <a:pPr>
              <a:buNone/>
            </a:pPr>
            <a:r>
              <a:rPr lang="en-US" dirty="0" smtClean="0">
                <a:solidFill>
                  <a:schemeClr val="accent1"/>
                </a:solidFill>
              </a:rPr>
              <a:t>Dad</a:t>
            </a:r>
            <a:r>
              <a:rPr lang="en-US" dirty="0" smtClean="0"/>
              <a:t>: Evan, is the problem that he never plays with you or that you want to play in his room?</a:t>
            </a:r>
          </a:p>
          <a:p>
            <a:pPr>
              <a:buNone/>
            </a:pPr>
            <a:r>
              <a:rPr lang="en-US" dirty="0" smtClean="0">
                <a:solidFill>
                  <a:schemeClr val="accent1"/>
                </a:solidFill>
              </a:rPr>
              <a:t>Evan</a:t>
            </a:r>
            <a:r>
              <a:rPr lang="en-US" dirty="0" smtClean="0"/>
              <a:t>: I want him to play with me. I wasn’t bothering his cars.</a:t>
            </a:r>
          </a:p>
          <a:p>
            <a:pPr>
              <a:buNone/>
            </a:pPr>
            <a:endParaRPr lang="en-US" dirty="0"/>
          </a:p>
        </p:txBody>
      </p:sp>
      <p:sp>
        <p:nvSpPr>
          <p:cNvPr id="3" name="Title 2"/>
          <p:cNvSpPr>
            <a:spLocks noGrp="1"/>
          </p:cNvSpPr>
          <p:nvPr>
            <p:ph type="title"/>
          </p:nvPr>
        </p:nvSpPr>
        <p:spPr/>
        <p:txBody>
          <a:bodyPr/>
          <a:lstStyle/>
          <a:p>
            <a:r>
              <a:rPr lang="en-US" dirty="0" smtClean="0"/>
              <a:t>What to do…</a:t>
            </a:r>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550091"/>
          </a:xfrm>
        </p:spPr>
        <p:txBody>
          <a:bodyPr>
            <a:normAutofit lnSpcReduction="10000"/>
          </a:bodyPr>
          <a:lstStyle/>
          <a:p>
            <a:pPr>
              <a:buNone/>
            </a:pPr>
            <a:r>
              <a:rPr lang="en-US" dirty="0" smtClean="0">
                <a:solidFill>
                  <a:schemeClr val="accent1"/>
                </a:solidFill>
              </a:rPr>
              <a:t>Dad</a:t>
            </a:r>
            <a:r>
              <a:rPr lang="en-US" dirty="0" smtClean="0"/>
              <a:t>: Max, when Evan goes into your room when you’re not there, how do you feel about that?</a:t>
            </a:r>
          </a:p>
          <a:p>
            <a:pPr>
              <a:buNone/>
            </a:pPr>
            <a:r>
              <a:rPr lang="en-US" dirty="0" smtClean="0">
                <a:solidFill>
                  <a:schemeClr val="accent1"/>
                </a:solidFill>
              </a:rPr>
              <a:t>Max</a:t>
            </a:r>
            <a:r>
              <a:rPr lang="en-US" dirty="0" smtClean="0"/>
              <a:t>: Mad.</a:t>
            </a:r>
          </a:p>
          <a:p>
            <a:pPr>
              <a:buNone/>
            </a:pPr>
            <a:r>
              <a:rPr lang="en-US" dirty="0" smtClean="0">
                <a:solidFill>
                  <a:schemeClr val="accent1"/>
                </a:solidFill>
              </a:rPr>
              <a:t>Dad</a:t>
            </a:r>
            <a:r>
              <a:rPr lang="en-US" dirty="0" smtClean="0"/>
              <a:t>: How do you think Evan feels when you yell at him like that?</a:t>
            </a:r>
          </a:p>
          <a:p>
            <a:pPr>
              <a:buNone/>
            </a:pPr>
            <a:r>
              <a:rPr lang="en-US" dirty="0" smtClean="0">
                <a:solidFill>
                  <a:schemeClr val="accent1"/>
                </a:solidFill>
              </a:rPr>
              <a:t>Max</a:t>
            </a:r>
            <a:r>
              <a:rPr lang="en-US" dirty="0" smtClean="0"/>
              <a:t>: Sad.</a:t>
            </a:r>
          </a:p>
          <a:p>
            <a:pPr>
              <a:buNone/>
            </a:pPr>
            <a:r>
              <a:rPr lang="en-US" dirty="0" smtClean="0">
                <a:solidFill>
                  <a:schemeClr val="accent1"/>
                </a:solidFill>
              </a:rPr>
              <a:t>Dad</a:t>
            </a:r>
            <a:r>
              <a:rPr lang="en-US" dirty="0" smtClean="0"/>
              <a:t>: Max, is it that you never want him in your room or that you don’t want him to go in there without asking first?</a:t>
            </a:r>
          </a:p>
          <a:p>
            <a:pPr>
              <a:buNone/>
            </a:pPr>
            <a:r>
              <a:rPr lang="en-US" dirty="0" smtClean="0">
                <a:solidFill>
                  <a:schemeClr val="accent1"/>
                </a:solidFill>
              </a:rPr>
              <a:t>Max</a:t>
            </a:r>
            <a:r>
              <a:rPr lang="en-US" dirty="0" smtClean="0"/>
              <a:t>: I hate it when he just comes in my room and I’m not there, or barges in when I’m doing homework.</a:t>
            </a:r>
          </a:p>
          <a:p>
            <a:pPr>
              <a:buNone/>
            </a:pPr>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550091"/>
          </a:xfrm>
        </p:spPr>
        <p:txBody>
          <a:bodyPr>
            <a:normAutofit/>
          </a:bodyPr>
          <a:lstStyle/>
          <a:p>
            <a:pPr>
              <a:buNone/>
            </a:pPr>
            <a:r>
              <a:rPr lang="en-US" dirty="0" smtClean="0">
                <a:solidFill>
                  <a:schemeClr val="accent1"/>
                </a:solidFill>
              </a:rPr>
              <a:t>Dad</a:t>
            </a:r>
            <a:r>
              <a:rPr lang="en-US" dirty="0" smtClean="0"/>
              <a:t>: Ok. What can you say to Evan so he’ll know what you really want?</a:t>
            </a:r>
          </a:p>
          <a:p>
            <a:pPr>
              <a:buNone/>
            </a:pPr>
            <a:r>
              <a:rPr lang="en-US" dirty="0" smtClean="0">
                <a:solidFill>
                  <a:schemeClr val="accent1"/>
                </a:solidFill>
              </a:rPr>
              <a:t>Max</a:t>
            </a:r>
            <a:r>
              <a:rPr lang="en-US" dirty="0" smtClean="0"/>
              <a:t>: Please ask me and then I can decide if I want to let you in my room.</a:t>
            </a:r>
          </a:p>
          <a:p>
            <a:pPr>
              <a:buNone/>
            </a:pPr>
            <a:r>
              <a:rPr lang="en-US" dirty="0" smtClean="0">
                <a:solidFill>
                  <a:schemeClr val="accent1"/>
                </a:solidFill>
              </a:rPr>
              <a:t>Dad</a:t>
            </a:r>
            <a:r>
              <a:rPr lang="en-US" dirty="0" smtClean="0"/>
              <a:t>: And Evan, can you think of a </a:t>
            </a:r>
            <a:r>
              <a:rPr lang="en-US" i="1" dirty="0" smtClean="0"/>
              <a:t>different</a:t>
            </a:r>
            <a:r>
              <a:rPr lang="en-US" dirty="0" smtClean="0"/>
              <a:t> way to get Max to play with you that won’t make him feel so mad?</a:t>
            </a:r>
          </a:p>
          <a:p>
            <a:pPr>
              <a:buNone/>
            </a:pPr>
            <a:r>
              <a:rPr lang="en-US" dirty="0" smtClean="0">
                <a:solidFill>
                  <a:schemeClr val="accent1"/>
                </a:solidFill>
              </a:rPr>
              <a:t>Evan</a:t>
            </a:r>
            <a:r>
              <a:rPr lang="en-US" dirty="0" smtClean="0"/>
              <a:t>: Max, can we play checkers tonight? Just for a little while?</a:t>
            </a:r>
          </a:p>
          <a:p>
            <a:pPr>
              <a:buNone/>
            </a:pPr>
            <a:r>
              <a:rPr lang="en-US" dirty="0" smtClean="0">
                <a:solidFill>
                  <a:schemeClr val="accent1"/>
                </a:solidFill>
              </a:rPr>
              <a:t>Max</a:t>
            </a:r>
            <a:r>
              <a:rPr lang="en-US" dirty="0" smtClean="0"/>
              <a:t>: Ok, but just for a little while. I have a lot of homework tonight.</a:t>
            </a:r>
          </a:p>
          <a:p>
            <a:pPr>
              <a:buNone/>
            </a:pPr>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Defiance</a:t>
            </a:r>
          </a:p>
          <a:p>
            <a:r>
              <a:rPr lang="en-US" dirty="0" smtClean="0"/>
              <a:t>Sassy Talk</a:t>
            </a:r>
          </a:p>
          <a:p>
            <a:r>
              <a:rPr lang="en-US" dirty="0" smtClean="0"/>
              <a:t>Dawdling</a:t>
            </a:r>
          </a:p>
          <a:p>
            <a:r>
              <a:rPr lang="en-US" dirty="0" smtClean="0"/>
              <a:t>Tattling</a:t>
            </a:r>
          </a:p>
          <a:p>
            <a:r>
              <a:rPr lang="en-US" dirty="0" smtClean="0"/>
              <a:t>Lying</a:t>
            </a:r>
            <a:endParaRPr lang="en-US" dirty="0"/>
          </a:p>
        </p:txBody>
      </p:sp>
      <p:sp>
        <p:nvSpPr>
          <p:cNvPr id="3" name="Title 2"/>
          <p:cNvSpPr>
            <a:spLocks noGrp="1"/>
          </p:cNvSpPr>
          <p:nvPr>
            <p:ph type="title"/>
          </p:nvPr>
        </p:nvSpPr>
        <p:spPr/>
        <p:txBody>
          <a:bodyPr/>
          <a:lstStyle/>
          <a:p>
            <a:r>
              <a:rPr lang="en-US" dirty="0" smtClean="0"/>
              <a:t>Defiance, Tattling, &amp; Lying</a:t>
            </a:r>
            <a:endParaRPr lang="en-US" dirty="0"/>
          </a:p>
        </p:txBody>
      </p:sp>
      <p:pic>
        <p:nvPicPr>
          <p:cNvPr id="9218" name="Picture 2" descr="C:\Documents and Settings\Muhlenberg SD\Local Settings\Temporary Internet Files\Content.IE5\8FB7E0D9\MPj04025940000[1].jpg"/>
          <p:cNvPicPr>
            <a:picLocks noChangeAspect="1" noChangeArrowheads="1"/>
          </p:cNvPicPr>
          <p:nvPr/>
        </p:nvPicPr>
        <p:blipFill>
          <a:blip r:embed="rId3" cstate="print"/>
          <a:srcRect/>
          <a:stretch>
            <a:fillRect/>
          </a:stretch>
        </p:blipFill>
        <p:spPr bwMode="auto">
          <a:xfrm>
            <a:off x="3962400" y="2362200"/>
            <a:ext cx="3810000" cy="3048000"/>
          </a:xfrm>
          <a:prstGeom prst="rect">
            <a:avLst/>
          </a:prstGeom>
          <a:noFill/>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457201"/>
            <a:ext cx="7772400" cy="4419600"/>
          </a:xfrm>
        </p:spPr>
        <p:txBody>
          <a:bodyPr>
            <a:normAutofit fontScale="90000"/>
          </a:bodyPr>
          <a:lstStyle/>
          <a:p>
            <a:r>
              <a:rPr lang="en-US" dirty="0" smtClean="0"/>
              <a:t>You son refuses to take shower. You try demanding every night but that doesn’t work. You try to reason with your son, but that doesn’t work either.</a:t>
            </a:r>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When it’s not time for a shower:</a:t>
            </a:r>
          </a:p>
          <a:p>
            <a:pPr>
              <a:buNone/>
            </a:pPr>
            <a:endParaRPr lang="en-US" dirty="0" smtClean="0"/>
          </a:p>
          <a:p>
            <a:pPr>
              <a:buNone/>
            </a:pPr>
            <a:r>
              <a:rPr lang="en-US" dirty="0" smtClean="0">
                <a:solidFill>
                  <a:schemeClr val="accent1"/>
                </a:solidFill>
              </a:rPr>
              <a:t>Mom</a:t>
            </a:r>
            <a:r>
              <a:rPr lang="en-US" dirty="0" smtClean="0"/>
              <a:t>: What bothers you about taking showers?</a:t>
            </a:r>
          </a:p>
          <a:p>
            <a:pPr>
              <a:buNone/>
            </a:pPr>
            <a:r>
              <a:rPr lang="en-US" dirty="0" smtClean="0">
                <a:solidFill>
                  <a:schemeClr val="accent1"/>
                </a:solidFill>
              </a:rPr>
              <a:t>Son</a:t>
            </a:r>
            <a:r>
              <a:rPr lang="en-US" dirty="0" smtClean="0"/>
              <a:t>: I don’t like to shower ‘cause showers aren’t fun.</a:t>
            </a:r>
          </a:p>
          <a:p>
            <a:pPr>
              <a:buNone/>
            </a:pPr>
            <a:r>
              <a:rPr lang="en-US" dirty="0" smtClean="0">
                <a:solidFill>
                  <a:schemeClr val="accent1"/>
                </a:solidFill>
              </a:rPr>
              <a:t>Mom</a:t>
            </a:r>
            <a:r>
              <a:rPr lang="en-US" dirty="0" smtClean="0"/>
              <a:t>: What can you do to make it fun?</a:t>
            </a:r>
          </a:p>
          <a:p>
            <a:pPr>
              <a:buNone/>
            </a:pPr>
            <a:r>
              <a:rPr lang="en-US" dirty="0" smtClean="0">
                <a:solidFill>
                  <a:schemeClr val="accent1"/>
                </a:solidFill>
              </a:rPr>
              <a:t>Son</a:t>
            </a:r>
            <a:r>
              <a:rPr lang="en-US" dirty="0" smtClean="0"/>
              <a:t>: I guess I can pretend that I’m standing under a waterfall in Hawaii.</a:t>
            </a:r>
          </a:p>
          <a:p>
            <a:pPr>
              <a:buNone/>
            </a:pPr>
            <a:endParaRPr lang="en-US" dirty="0" smtClean="0"/>
          </a:p>
          <a:p>
            <a:pPr>
              <a:buNone/>
            </a:pPr>
            <a:endParaRPr lang="en-US" dirty="0"/>
          </a:p>
        </p:txBody>
      </p:sp>
      <p:sp>
        <p:nvSpPr>
          <p:cNvPr id="3" name="Title 2"/>
          <p:cNvSpPr>
            <a:spLocks noGrp="1"/>
          </p:cNvSpPr>
          <p:nvPr>
            <p:ph type="title"/>
          </p:nvPr>
        </p:nvSpPr>
        <p:spPr/>
        <p:txBody>
          <a:bodyPr/>
          <a:lstStyle/>
          <a:p>
            <a:r>
              <a:rPr lang="en-US" dirty="0" smtClean="0"/>
              <a:t>What to do…</a:t>
            </a:r>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“How do you think we feel when you talk to us like that?</a:t>
            </a:r>
          </a:p>
          <a:p>
            <a:endParaRPr lang="en-US" dirty="0" smtClean="0"/>
          </a:p>
          <a:p>
            <a:r>
              <a:rPr lang="en-US" dirty="0" smtClean="0"/>
              <a:t>“How do you feel knowing how we feel about what you’re saying?</a:t>
            </a:r>
          </a:p>
          <a:p>
            <a:endParaRPr lang="en-US" dirty="0" smtClean="0"/>
          </a:p>
          <a:p>
            <a:r>
              <a:rPr lang="en-US" dirty="0" smtClean="0"/>
              <a:t>“Can you think of a different way to talk to us so we all won’t feel bad (sad, disappointed, etc.)?</a:t>
            </a:r>
            <a:endParaRPr lang="en-US" dirty="0"/>
          </a:p>
        </p:txBody>
      </p:sp>
      <p:sp>
        <p:nvSpPr>
          <p:cNvPr id="3" name="Title 2"/>
          <p:cNvSpPr>
            <a:spLocks noGrp="1"/>
          </p:cNvSpPr>
          <p:nvPr>
            <p:ph type="title"/>
          </p:nvPr>
        </p:nvSpPr>
        <p:spPr/>
        <p:txBody>
          <a:bodyPr/>
          <a:lstStyle/>
          <a:p>
            <a:r>
              <a:rPr lang="en-US" dirty="0" smtClean="0"/>
              <a:t>Sassy Talk</a:t>
            </a:r>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might happen if you take so long to get dressed?”</a:t>
            </a:r>
          </a:p>
          <a:p>
            <a:endParaRPr lang="en-US" dirty="0" smtClean="0"/>
          </a:p>
          <a:p>
            <a:r>
              <a:rPr lang="en-US" dirty="0" smtClean="0"/>
              <a:t>“What might happen if the school bus comes to pick you up and you’re not there?”:</a:t>
            </a:r>
          </a:p>
          <a:p>
            <a:endParaRPr lang="en-US" dirty="0" smtClean="0"/>
          </a:p>
          <a:p>
            <a:r>
              <a:rPr lang="en-US" dirty="0" smtClean="0"/>
              <a:t>“How will you feel if you’re late to school?”</a:t>
            </a:r>
          </a:p>
          <a:p>
            <a:endParaRPr lang="en-US" dirty="0" smtClean="0"/>
          </a:p>
          <a:p>
            <a:r>
              <a:rPr lang="en-US" dirty="0" smtClean="0"/>
              <a:t>“What can you do tonight so that you won’t be late tomorrow morning?”</a:t>
            </a:r>
            <a:endParaRPr lang="en-US" dirty="0"/>
          </a:p>
        </p:txBody>
      </p:sp>
      <p:sp>
        <p:nvSpPr>
          <p:cNvPr id="3" name="Title 2"/>
          <p:cNvSpPr>
            <a:spLocks noGrp="1"/>
          </p:cNvSpPr>
          <p:nvPr>
            <p:ph type="title"/>
          </p:nvPr>
        </p:nvSpPr>
        <p:spPr/>
        <p:txBody>
          <a:bodyPr/>
          <a:lstStyle/>
          <a:p>
            <a:r>
              <a:rPr lang="en-US" dirty="0" smtClean="0"/>
              <a:t>Dawdling</a:t>
            </a:r>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533401"/>
            <a:ext cx="8534400" cy="4343400"/>
          </a:xfrm>
        </p:spPr>
        <p:txBody>
          <a:bodyPr>
            <a:noAutofit/>
          </a:bodyPr>
          <a:lstStyle/>
          <a:p>
            <a:r>
              <a:rPr lang="en-US" sz="3400" dirty="0" smtClean="0"/>
              <a:t>You gradually notice that your eight year old has been telling the teacher about what goes on behind her back. You also notice that your child isn’t getting called for as  many </a:t>
            </a:r>
            <a:r>
              <a:rPr lang="en-US" sz="3400" dirty="0" err="1" smtClean="0"/>
              <a:t>playdates</a:t>
            </a:r>
            <a:r>
              <a:rPr lang="en-US" sz="3400" dirty="0" smtClean="0"/>
              <a:t> as she used to. You realize that she may be turning into a tattle-tale and the kids in her class are starting to notice.</a:t>
            </a:r>
            <a:endParaRPr lang="en-US" sz="3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smtClean="0"/>
              <a:t>Tantrums</a:t>
            </a:r>
          </a:p>
          <a:p>
            <a:r>
              <a:rPr lang="en-US" sz="3200" dirty="0" smtClean="0"/>
              <a:t>Cursing</a:t>
            </a:r>
          </a:p>
          <a:p>
            <a:r>
              <a:rPr lang="en-US" sz="3200" dirty="0" smtClean="0"/>
              <a:t>“I hate you!”</a:t>
            </a:r>
          </a:p>
          <a:p>
            <a:endParaRPr lang="en-US" sz="3200" dirty="0" smtClean="0"/>
          </a:p>
          <a:p>
            <a:endParaRPr lang="en-US" sz="3200" dirty="0" smtClean="0"/>
          </a:p>
          <a:p>
            <a:r>
              <a:rPr lang="en-US" sz="3200" dirty="0" smtClean="0"/>
              <a:t>Does your child really understand?</a:t>
            </a:r>
            <a:endParaRPr lang="en-US" sz="3200" dirty="0"/>
          </a:p>
        </p:txBody>
      </p:sp>
      <p:sp>
        <p:nvSpPr>
          <p:cNvPr id="3" name="Title 2"/>
          <p:cNvSpPr>
            <a:spLocks noGrp="1"/>
          </p:cNvSpPr>
          <p:nvPr>
            <p:ph type="title"/>
          </p:nvPr>
        </p:nvSpPr>
        <p:spPr/>
        <p:txBody>
          <a:bodyPr/>
          <a:lstStyle/>
          <a:p>
            <a:r>
              <a:rPr lang="en-US" dirty="0" smtClean="0"/>
              <a:t>Anger</a:t>
            </a:r>
            <a:endParaRPr lang="en-US" dirty="0"/>
          </a:p>
        </p:txBody>
      </p:sp>
      <p:pic>
        <p:nvPicPr>
          <p:cNvPr id="1027" name="Picture 3" descr="C:\Documents and Settings\Muhlenberg SD\Local Settings\Temporary Internet Files\Content.IE5\Z35NVH0W\MCj04244520000[1].wmf"/>
          <p:cNvPicPr>
            <a:picLocks noChangeAspect="1" noChangeArrowheads="1"/>
          </p:cNvPicPr>
          <p:nvPr/>
        </p:nvPicPr>
        <p:blipFill>
          <a:blip r:embed="rId3"/>
          <a:srcRect/>
          <a:stretch>
            <a:fillRect/>
          </a:stretch>
        </p:blipFill>
        <p:spPr bwMode="auto">
          <a:xfrm>
            <a:off x="4876800" y="1143000"/>
            <a:ext cx="2893199" cy="2362200"/>
          </a:xfrm>
          <a:prstGeom prst="rect">
            <a:avLst/>
          </a:prstGeom>
          <a:noFill/>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dirty="0" smtClean="0">
                <a:solidFill>
                  <a:schemeClr val="accent1"/>
                </a:solidFill>
              </a:rPr>
              <a:t>Mom</a:t>
            </a:r>
            <a:r>
              <a:rPr lang="en-US" dirty="0" smtClean="0"/>
              <a:t>: What happened when you told the teacher what Faye did?</a:t>
            </a:r>
          </a:p>
          <a:p>
            <a:pPr>
              <a:buNone/>
            </a:pPr>
            <a:r>
              <a:rPr lang="en-US" dirty="0" smtClean="0">
                <a:solidFill>
                  <a:schemeClr val="accent1"/>
                </a:solidFill>
              </a:rPr>
              <a:t>Jan</a:t>
            </a:r>
            <a:r>
              <a:rPr lang="en-US" dirty="0" smtClean="0"/>
              <a:t>: Faye got really mad. She told me she won’t ever be my friend now.</a:t>
            </a:r>
          </a:p>
          <a:p>
            <a:pPr>
              <a:buNone/>
            </a:pPr>
            <a:r>
              <a:rPr lang="en-US" dirty="0" smtClean="0">
                <a:solidFill>
                  <a:schemeClr val="accent1"/>
                </a:solidFill>
              </a:rPr>
              <a:t>Mom</a:t>
            </a:r>
            <a:r>
              <a:rPr lang="en-US" dirty="0" smtClean="0"/>
              <a:t>: How do you feel about that?</a:t>
            </a:r>
          </a:p>
          <a:p>
            <a:pPr>
              <a:buNone/>
            </a:pPr>
            <a:r>
              <a:rPr lang="en-US" dirty="0" smtClean="0">
                <a:solidFill>
                  <a:schemeClr val="accent1"/>
                </a:solidFill>
              </a:rPr>
              <a:t>Jan</a:t>
            </a:r>
            <a:r>
              <a:rPr lang="en-US" dirty="0" smtClean="0"/>
              <a:t>: Sad.</a:t>
            </a:r>
          </a:p>
          <a:p>
            <a:pPr>
              <a:buNone/>
            </a:pPr>
            <a:r>
              <a:rPr lang="en-US" dirty="0" smtClean="0">
                <a:solidFill>
                  <a:schemeClr val="accent1"/>
                </a:solidFill>
              </a:rPr>
              <a:t>Mom</a:t>
            </a:r>
            <a:r>
              <a:rPr lang="en-US" dirty="0" smtClean="0"/>
              <a:t>: What can you do next time you feel like tattling so that won’t happen and you won’t feel that way?</a:t>
            </a:r>
          </a:p>
          <a:p>
            <a:pPr>
              <a:buNone/>
            </a:pPr>
            <a:r>
              <a:rPr lang="en-US" dirty="0" smtClean="0">
                <a:solidFill>
                  <a:schemeClr val="accent1"/>
                </a:solidFill>
              </a:rPr>
              <a:t>Jan</a:t>
            </a:r>
            <a:r>
              <a:rPr lang="en-US" dirty="0" smtClean="0"/>
              <a:t>: Just stay out of it.</a:t>
            </a:r>
          </a:p>
          <a:p>
            <a:pPr>
              <a:buNone/>
            </a:pPr>
            <a:endParaRPr lang="en-US" dirty="0"/>
          </a:p>
        </p:txBody>
      </p:sp>
      <p:sp>
        <p:nvSpPr>
          <p:cNvPr id="3" name="Title 2"/>
          <p:cNvSpPr>
            <a:spLocks noGrp="1"/>
          </p:cNvSpPr>
          <p:nvPr>
            <p:ph type="title"/>
          </p:nvPr>
        </p:nvSpPr>
        <p:spPr/>
        <p:txBody>
          <a:bodyPr/>
          <a:lstStyle/>
          <a:p>
            <a:r>
              <a:rPr lang="en-US" dirty="0" smtClean="0"/>
              <a:t>Problem-Solving Approach</a:t>
            </a:r>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“Why might you want to tell someone what someone is doing?”</a:t>
            </a:r>
          </a:p>
          <a:p>
            <a:r>
              <a:rPr lang="en-US" dirty="0" smtClean="0"/>
              <a:t>“Will someone really get hurt?”</a:t>
            </a:r>
          </a:p>
          <a:p>
            <a:r>
              <a:rPr lang="en-US" dirty="0" smtClean="0"/>
              <a:t>“Will it really help things if you tell?”</a:t>
            </a:r>
          </a:p>
          <a:p>
            <a:r>
              <a:rPr lang="en-US" dirty="0" smtClean="0"/>
              <a:t>“If no one will really get hurt, what might happen next if you </a:t>
            </a:r>
            <a:r>
              <a:rPr lang="en-US" i="1" dirty="0" smtClean="0"/>
              <a:t>do</a:t>
            </a:r>
            <a:r>
              <a:rPr lang="en-US" dirty="0" smtClean="0"/>
              <a:t> snitch?”</a:t>
            </a:r>
          </a:p>
          <a:p>
            <a:r>
              <a:rPr lang="en-US" dirty="0" smtClean="0"/>
              <a:t>“Can you think of something else to do, instead of snitching, that would solve the problem?”</a:t>
            </a:r>
            <a:endParaRPr lang="en-US" dirty="0"/>
          </a:p>
        </p:txBody>
      </p:sp>
      <p:sp>
        <p:nvSpPr>
          <p:cNvPr id="3" name="Title 2"/>
          <p:cNvSpPr>
            <a:spLocks noGrp="1"/>
          </p:cNvSpPr>
          <p:nvPr>
            <p:ph type="title"/>
          </p:nvPr>
        </p:nvSpPr>
        <p:spPr/>
        <p:txBody>
          <a:bodyPr/>
          <a:lstStyle/>
          <a:p>
            <a:r>
              <a:rPr lang="en-US" dirty="0" smtClean="0"/>
              <a:t>When to tell or not…</a:t>
            </a:r>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457201"/>
            <a:ext cx="7772400" cy="4419600"/>
          </a:xfrm>
        </p:spPr>
        <p:txBody>
          <a:bodyPr/>
          <a:lstStyle/>
          <a:p>
            <a:r>
              <a:rPr lang="en-US" dirty="0" smtClean="0"/>
              <a:t>Your four-year old spilled juice on the floor and proclaims, “Johnny did it.”</a:t>
            </a:r>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“How do you think I feel when you blame your brother?”</a:t>
            </a:r>
          </a:p>
          <a:p>
            <a:r>
              <a:rPr lang="en-US" dirty="0" smtClean="0"/>
              <a:t>“How do you think your brother feels?”</a:t>
            </a:r>
          </a:p>
          <a:p>
            <a:r>
              <a:rPr lang="en-US" dirty="0" smtClean="0"/>
              <a:t>“What can you do so your brother and I won’t feel that way?”</a:t>
            </a:r>
          </a:p>
          <a:p>
            <a:endParaRPr lang="en-US" dirty="0" smtClean="0"/>
          </a:p>
          <a:p>
            <a:r>
              <a:rPr lang="en-US" dirty="0" smtClean="0"/>
              <a:t>“What might happen if the juice is on the floor?”</a:t>
            </a:r>
          </a:p>
          <a:p>
            <a:r>
              <a:rPr lang="en-US" dirty="0" smtClean="0"/>
              <a:t>“How would you feel if that happened?”</a:t>
            </a:r>
          </a:p>
          <a:p>
            <a:r>
              <a:rPr lang="en-US" dirty="0" smtClean="0"/>
              <a:t>“What can you do so that won’t happen?”</a:t>
            </a:r>
            <a:endParaRPr lang="en-US" dirty="0"/>
          </a:p>
        </p:txBody>
      </p:sp>
      <p:sp>
        <p:nvSpPr>
          <p:cNvPr id="3" name="Title 2"/>
          <p:cNvSpPr>
            <a:spLocks noGrp="1"/>
          </p:cNvSpPr>
          <p:nvPr>
            <p:ph type="title"/>
          </p:nvPr>
        </p:nvSpPr>
        <p:spPr/>
        <p:txBody>
          <a:bodyPr/>
          <a:lstStyle/>
          <a:p>
            <a:r>
              <a:rPr lang="en-US" dirty="0" smtClean="0"/>
              <a:t>How to talk to your child…</a:t>
            </a:r>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n-US" dirty="0" smtClean="0"/>
          </a:p>
          <a:p>
            <a:r>
              <a:rPr lang="en-US" dirty="0" smtClean="0"/>
              <a:t>“He hit me!”</a:t>
            </a:r>
          </a:p>
          <a:p>
            <a:r>
              <a:rPr lang="en-US" dirty="0" smtClean="0"/>
              <a:t>Hurting Others</a:t>
            </a:r>
          </a:p>
        </p:txBody>
      </p:sp>
      <p:sp>
        <p:nvSpPr>
          <p:cNvPr id="3" name="Title 2"/>
          <p:cNvSpPr>
            <a:spLocks noGrp="1"/>
          </p:cNvSpPr>
          <p:nvPr>
            <p:ph type="title"/>
          </p:nvPr>
        </p:nvSpPr>
        <p:spPr/>
        <p:txBody>
          <a:bodyPr/>
          <a:lstStyle/>
          <a:p>
            <a:r>
              <a:rPr lang="en-US" dirty="0" smtClean="0"/>
              <a:t>Physical Aggression</a:t>
            </a:r>
            <a:endParaRPr lang="en-US" dirty="0"/>
          </a:p>
        </p:txBody>
      </p:sp>
      <p:pic>
        <p:nvPicPr>
          <p:cNvPr id="10242" name="Picture 2" descr="C:\Documents and Settings\Muhlenberg SD\Local Settings\Temporary Internet Files\Content.IE5\EPCJY9I5\MCj04257840000[1].wmf"/>
          <p:cNvPicPr>
            <a:picLocks noChangeAspect="1" noChangeArrowheads="1"/>
          </p:cNvPicPr>
          <p:nvPr/>
        </p:nvPicPr>
        <p:blipFill>
          <a:blip r:embed="rId3"/>
          <a:srcRect/>
          <a:stretch>
            <a:fillRect/>
          </a:stretch>
        </p:blipFill>
        <p:spPr bwMode="auto">
          <a:xfrm>
            <a:off x="5105400" y="2209800"/>
            <a:ext cx="2743200" cy="3560445"/>
          </a:xfrm>
          <a:prstGeom prst="rect">
            <a:avLst/>
          </a:prstGeom>
          <a:noFill/>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457201"/>
            <a:ext cx="8534400" cy="2666999"/>
          </a:xfrm>
        </p:spPr>
        <p:txBody>
          <a:bodyPr/>
          <a:lstStyle/>
          <a:p>
            <a:pPr algn="ctr"/>
            <a:r>
              <a:rPr lang="en-US" dirty="0" smtClean="0"/>
              <a:t>“Mommy, Tommy hit me!”</a:t>
            </a:r>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None/>
            </a:pPr>
            <a:r>
              <a:rPr lang="en-US" dirty="0" smtClean="0">
                <a:solidFill>
                  <a:schemeClr val="accent1"/>
                </a:solidFill>
              </a:rPr>
              <a:t>Mom</a:t>
            </a:r>
            <a:r>
              <a:rPr lang="en-US" dirty="0" smtClean="0"/>
              <a:t>: What happened </a:t>
            </a:r>
            <a:r>
              <a:rPr lang="en-US" i="1" dirty="0" smtClean="0"/>
              <a:t>before</a:t>
            </a:r>
            <a:r>
              <a:rPr lang="en-US" dirty="0" smtClean="0"/>
              <a:t> he hit you?</a:t>
            </a:r>
          </a:p>
          <a:p>
            <a:pPr>
              <a:buNone/>
            </a:pPr>
            <a:r>
              <a:rPr lang="en-US" dirty="0" smtClean="0">
                <a:solidFill>
                  <a:schemeClr val="accent1"/>
                </a:solidFill>
              </a:rPr>
              <a:t>Kevin</a:t>
            </a:r>
            <a:r>
              <a:rPr lang="en-US" dirty="0" smtClean="0"/>
              <a:t>: I called him stupid.</a:t>
            </a:r>
          </a:p>
          <a:p>
            <a:pPr>
              <a:buNone/>
            </a:pPr>
            <a:r>
              <a:rPr lang="en-US" dirty="0" smtClean="0">
                <a:solidFill>
                  <a:schemeClr val="accent1"/>
                </a:solidFill>
              </a:rPr>
              <a:t>Mom</a:t>
            </a:r>
            <a:r>
              <a:rPr lang="en-US" dirty="0" smtClean="0"/>
              <a:t>: Was something bothering you?</a:t>
            </a:r>
          </a:p>
          <a:p>
            <a:pPr>
              <a:buNone/>
            </a:pPr>
            <a:r>
              <a:rPr lang="en-US" dirty="0" smtClean="0">
                <a:solidFill>
                  <a:schemeClr val="accent1"/>
                </a:solidFill>
              </a:rPr>
              <a:t>Kevin</a:t>
            </a:r>
            <a:r>
              <a:rPr lang="en-US" dirty="0" smtClean="0"/>
              <a:t>: He tore up my book.</a:t>
            </a:r>
          </a:p>
          <a:p>
            <a:pPr>
              <a:buNone/>
            </a:pPr>
            <a:r>
              <a:rPr lang="en-US" dirty="0" smtClean="0">
                <a:solidFill>
                  <a:schemeClr val="accent1"/>
                </a:solidFill>
              </a:rPr>
              <a:t>Mom</a:t>
            </a:r>
            <a:r>
              <a:rPr lang="en-US" dirty="0" smtClean="0"/>
              <a:t>: How did you feel when he tore up your book?</a:t>
            </a:r>
          </a:p>
          <a:p>
            <a:pPr>
              <a:buNone/>
            </a:pPr>
            <a:r>
              <a:rPr lang="en-US" dirty="0" smtClean="0">
                <a:solidFill>
                  <a:schemeClr val="accent1"/>
                </a:solidFill>
              </a:rPr>
              <a:t>Kevin</a:t>
            </a:r>
            <a:r>
              <a:rPr lang="en-US" dirty="0" smtClean="0"/>
              <a:t>: Mad.</a:t>
            </a:r>
          </a:p>
          <a:p>
            <a:pPr>
              <a:buNone/>
            </a:pPr>
            <a:r>
              <a:rPr lang="en-US" dirty="0" smtClean="0">
                <a:solidFill>
                  <a:schemeClr val="accent1"/>
                </a:solidFill>
              </a:rPr>
              <a:t>Mom</a:t>
            </a:r>
            <a:r>
              <a:rPr lang="en-US" dirty="0" smtClean="0"/>
              <a:t>: And how do you think he felt when you called him stupid?</a:t>
            </a:r>
          </a:p>
          <a:p>
            <a:pPr>
              <a:buNone/>
            </a:pPr>
            <a:r>
              <a:rPr lang="en-US" dirty="0" smtClean="0">
                <a:solidFill>
                  <a:schemeClr val="accent1"/>
                </a:solidFill>
              </a:rPr>
              <a:t>Kevin</a:t>
            </a:r>
            <a:r>
              <a:rPr lang="en-US" dirty="0" smtClean="0"/>
              <a:t>: Mad.</a:t>
            </a:r>
          </a:p>
          <a:p>
            <a:pPr>
              <a:buNone/>
            </a:pPr>
            <a:endParaRPr lang="en-US" dirty="0"/>
          </a:p>
        </p:txBody>
      </p:sp>
      <p:sp>
        <p:nvSpPr>
          <p:cNvPr id="3" name="Title 2"/>
          <p:cNvSpPr>
            <a:spLocks noGrp="1"/>
          </p:cNvSpPr>
          <p:nvPr>
            <p:ph type="title"/>
          </p:nvPr>
        </p:nvSpPr>
        <p:spPr/>
        <p:txBody>
          <a:bodyPr/>
          <a:lstStyle/>
          <a:p>
            <a:r>
              <a:rPr lang="en-US" dirty="0" smtClean="0"/>
              <a:t>Problem-Solving Approach</a:t>
            </a:r>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550091"/>
          </a:xfrm>
        </p:spPr>
        <p:txBody>
          <a:bodyPr>
            <a:normAutofit/>
          </a:bodyPr>
          <a:lstStyle/>
          <a:p>
            <a:pPr>
              <a:buNone/>
            </a:pPr>
            <a:r>
              <a:rPr lang="en-US" dirty="0" smtClean="0">
                <a:solidFill>
                  <a:schemeClr val="accent1"/>
                </a:solidFill>
              </a:rPr>
              <a:t>Mom</a:t>
            </a:r>
            <a:r>
              <a:rPr lang="en-US" dirty="0" smtClean="0"/>
              <a:t>: Can you think of something </a:t>
            </a:r>
            <a:r>
              <a:rPr lang="en-US" i="1" dirty="0" smtClean="0"/>
              <a:t>different</a:t>
            </a:r>
            <a:r>
              <a:rPr lang="en-US" dirty="0" smtClean="0"/>
              <a:t> to do so he won’t hit you and you both won’t be mad?</a:t>
            </a:r>
          </a:p>
          <a:p>
            <a:pPr>
              <a:buNone/>
            </a:pPr>
            <a:r>
              <a:rPr lang="en-US" dirty="0" smtClean="0">
                <a:solidFill>
                  <a:schemeClr val="accent1"/>
                </a:solidFill>
              </a:rPr>
              <a:t>Kevin</a:t>
            </a:r>
            <a:r>
              <a:rPr lang="en-US" dirty="0" smtClean="0"/>
              <a:t>: I could tear his book.</a:t>
            </a:r>
          </a:p>
          <a:p>
            <a:pPr>
              <a:buNone/>
            </a:pPr>
            <a:r>
              <a:rPr lang="en-US" dirty="0" smtClean="0">
                <a:solidFill>
                  <a:schemeClr val="accent1"/>
                </a:solidFill>
              </a:rPr>
              <a:t>Mom</a:t>
            </a:r>
            <a:r>
              <a:rPr lang="en-US" dirty="0" smtClean="0"/>
              <a:t>: And what might happen then?</a:t>
            </a:r>
          </a:p>
          <a:p>
            <a:pPr>
              <a:buNone/>
            </a:pPr>
            <a:r>
              <a:rPr lang="en-US" dirty="0" smtClean="0">
                <a:solidFill>
                  <a:schemeClr val="accent1"/>
                </a:solidFill>
              </a:rPr>
              <a:t>Kevin</a:t>
            </a:r>
            <a:r>
              <a:rPr lang="en-US" dirty="0" smtClean="0"/>
              <a:t>: We’ll fight.</a:t>
            </a:r>
          </a:p>
          <a:p>
            <a:pPr>
              <a:buNone/>
            </a:pPr>
            <a:r>
              <a:rPr lang="en-US" dirty="0" smtClean="0">
                <a:solidFill>
                  <a:schemeClr val="accent1"/>
                </a:solidFill>
              </a:rPr>
              <a:t>Mom</a:t>
            </a:r>
            <a:r>
              <a:rPr lang="en-US" dirty="0" smtClean="0"/>
              <a:t>: Do you want that to happen?</a:t>
            </a:r>
          </a:p>
          <a:p>
            <a:pPr>
              <a:buNone/>
            </a:pPr>
            <a:r>
              <a:rPr lang="en-US" dirty="0" smtClean="0">
                <a:solidFill>
                  <a:schemeClr val="accent1"/>
                </a:solidFill>
              </a:rPr>
              <a:t>Kevin</a:t>
            </a:r>
            <a:r>
              <a:rPr lang="en-US" dirty="0" smtClean="0"/>
              <a:t>: No.</a:t>
            </a:r>
          </a:p>
          <a:p>
            <a:pPr>
              <a:buNone/>
            </a:pPr>
            <a:r>
              <a:rPr lang="en-US" dirty="0" smtClean="0">
                <a:solidFill>
                  <a:schemeClr val="accent1"/>
                </a:solidFill>
              </a:rPr>
              <a:t>Mom</a:t>
            </a:r>
            <a:r>
              <a:rPr lang="en-US" dirty="0" smtClean="0"/>
              <a:t>: Can you think of something </a:t>
            </a:r>
            <a:r>
              <a:rPr lang="en-US" i="1" dirty="0" smtClean="0"/>
              <a:t>different</a:t>
            </a:r>
            <a:r>
              <a:rPr lang="en-US" dirty="0" smtClean="0"/>
              <a:t> to do so that won’t happen?</a:t>
            </a:r>
          </a:p>
          <a:p>
            <a:pPr>
              <a:buNone/>
            </a:pPr>
            <a:r>
              <a:rPr lang="en-US" dirty="0" smtClean="0">
                <a:solidFill>
                  <a:schemeClr val="accent1"/>
                </a:solidFill>
              </a:rPr>
              <a:t>Kevin</a:t>
            </a:r>
            <a:r>
              <a:rPr lang="en-US" dirty="0" smtClean="0"/>
              <a:t>: I could tell him I won’t be his friend.</a:t>
            </a:r>
          </a:p>
          <a:p>
            <a:pPr>
              <a:buNone/>
            </a:pPr>
            <a:r>
              <a:rPr lang="en-US" dirty="0" smtClean="0">
                <a:solidFill>
                  <a:schemeClr val="accent1"/>
                </a:solidFill>
              </a:rPr>
              <a:t>Mom</a:t>
            </a:r>
            <a:r>
              <a:rPr lang="en-US" dirty="0" smtClean="0"/>
              <a:t>: That’s a </a:t>
            </a:r>
            <a:r>
              <a:rPr lang="en-US" i="1" dirty="0" smtClean="0"/>
              <a:t>different</a:t>
            </a:r>
            <a:r>
              <a:rPr lang="en-US" dirty="0" smtClean="0"/>
              <a:t> way. Good thinking.</a:t>
            </a:r>
          </a:p>
          <a:p>
            <a:pPr>
              <a:buNone/>
            </a:pPr>
            <a:endParaRPr lang="en-US" dirty="0" smtClean="0"/>
          </a:p>
          <a:p>
            <a:pPr>
              <a:buNone/>
            </a:pPr>
            <a:endParaRPr lang="en-U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533400"/>
            <a:ext cx="7772400" cy="4343399"/>
          </a:xfrm>
        </p:spPr>
        <p:txBody>
          <a:bodyPr/>
          <a:lstStyle/>
          <a:p>
            <a:r>
              <a:rPr lang="en-US" dirty="0" smtClean="0"/>
              <a:t>In a moment of rage, your three-year-old bites her father.</a:t>
            </a:r>
            <a:br>
              <a:rPr lang="en-US" dirty="0" smtClean="0"/>
            </a:br>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buNone/>
            </a:pPr>
            <a:r>
              <a:rPr lang="en-US" dirty="0" smtClean="0"/>
              <a:t>“How does your father feel when you bite him?”</a:t>
            </a:r>
          </a:p>
          <a:p>
            <a:pPr>
              <a:buNone/>
            </a:pPr>
            <a:endParaRPr lang="en-US" dirty="0" smtClean="0"/>
          </a:p>
          <a:p>
            <a:pPr>
              <a:buNone/>
            </a:pPr>
            <a:r>
              <a:rPr lang="en-US" dirty="0" smtClean="0"/>
              <a:t>“What might your dad (or friend, sibling, etc.) say or do next?”</a:t>
            </a:r>
          </a:p>
          <a:p>
            <a:pPr>
              <a:buNone/>
            </a:pPr>
            <a:endParaRPr lang="en-US" dirty="0" smtClean="0"/>
          </a:p>
          <a:p>
            <a:pPr>
              <a:buNone/>
            </a:pPr>
            <a:r>
              <a:rPr lang="en-US" dirty="0" smtClean="0"/>
              <a:t>“Do you want that to happen?”</a:t>
            </a:r>
          </a:p>
          <a:p>
            <a:pPr>
              <a:buNone/>
            </a:pPr>
            <a:endParaRPr lang="en-US" dirty="0" smtClean="0"/>
          </a:p>
          <a:p>
            <a:pPr>
              <a:buNone/>
            </a:pPr>
            <a:r>
              <a:rPr lang="en-US" dirty="0" smtClean="0"/>
              <a:t>“Can you think of something </a:t>
            </a:r>
            <a:r>
              <a:rPr lang="en-US" i="1" dirty="0" smtClean="0"/>
              <a:t>different</a:t>
            </a:r>
            <a:r>
              <a:rPr lang="en-US" dirty="0" smtClean="0"/>
              <a:t> to do so that won’t happen?”</a:t>
            </a:r>
          </a:p>
          <a:p>
            <a:pPr>
              <a:buNone/>
            </a:pPr>
            <a:endParaRPr lang="en-US" dirty="0" smtClean="0"/>
          </a:p>
          <a:p>
            <a:pPr>
              <a:buNone/>
            </a:pPr>
            <a:r>
              <a:rPr lang="en-US" dirty="0" smtClean="0"/>
              <a:t>“Can you think of a </a:t>
            </a:r>
            <a:r>
              <a:rPr lang="en-US" i="1" dirty="0" smtClean="0"/>
              <a:t>different</a:t>
            </a:r>
            <a:r>
              <a:rPr lang="en-US" dirty="0" smtClean="0"/>
              <a:t> way to tell your father how you feel?”</a:t>
            </a:r>
            <a:endParaRPr lang="en-US" dirty="0"/>
          </a:p>
        </p:txBody>
      </p:sp>
      <p:sp>
        <p:nvSpPr>
          <p:cNvPr id="3" name="Title 2"/>
          <p:cNvSpPr>
            <a:spLocks noGrp="1"/>
          </p:cNvSpPr>
          <p:nvPr>
            <p:ph type="title"/>
          </p:nvPr>
        </p:nvSpPr>
        <p:spPr/>
        <p:txBody>
          <a:bodyPr/>
          <a:lstStyle/>
          <a:p>
            <a:r>
              <a:rPr lang="en-US" dirty="0" smtClean="0"/>
              <a:t>What to do…</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2419</TotalTime>
  <Words>19338</Words>
  <Application>Microsoft Office PowerPoint</Application>
  <PresentationFormat>On-screen Show (4:3)</PresentationFormat>
  <Paragraphs>1808</Paragraphs>
  <Slides>183</Slides>
  <Notes>183</Notes>
  <HiddenSlides>0</HiddenSlides>
  <MMClips>0</MMClips>
  <ScaleCrop>false</ScaleCrop>
  <HeadingPairs>
    <vt:vector size="4" baseType="variant">
      <vt:variant>
        <vt:lpstr>Theme</vt:lpstr>
      </vt:variant>
      <vt:variant>
        <vt:i4>1</vt:i4>
      </vt:variant>
      <vt:variant>
        <vt:lpstr>Slide Titles</vt:lpstr>
      </vt:variant>
      <vt:variant>
        <vt:i4>183</vt:i4>
      </vt:variant>
    </vt:vector>
  </HeadingPairs>
  <TitlesOfParts>
    <vt:vector size="184" baseType="lpstr">
      <vt:lpstr>Concourse</vt:lpstr>
      <vt:lpstr>Thinking Parent, Thinking Child Based on the book written by Myrna Shure</vt:lpstr>
      <vt:lpstr>Overview</vt:lpstr>
      <vt:lpstr>Four year old Patty and eight year old sister, Val, are arguing over a clay set that Patty received for her birthday. Patty tells her sister that the clay is hers, and Val can’t play with it. The girls begin screaming at each other.</vt:lpstr>
      <vt:lpstr>Dialogue Technique</vt:lpstr>
      <vt:lpstr>PowerPoint Presentation</vt:lpstr>
      <vt:lpstr>Session I</vt:lpstr>
      <vt:lpstr>PowerPoint Presentation</vt:lpstr>
      <vt:lpstr>Dealing with Feelings</vt:lpstr>
      <vt:lpstr>Anger</vt:lpstr>
      <vt:lpstr>You are in a grocery store and your child spots a cereal he would like. You say no because it has too much sugar. Your child starts screaming, crying, and flailing his arms.</vt:lpstr>
      <vt:lpstr>“Same and Different” Game</vt:lpstr>
      <vt:lpstr>Your child comes home from school looking sullen. He says, “I had a fight with a kid on the bus. I hate him. He’s a ^%*&amp;^# liar.”</vt:lpstr>
      <vt:lpstr>Dialogue Technique</vt:lpstr>
      <vt:lpstr>Your child was with friends after school, came home late, and did not finish her homework. You tell her that you are angry and if she does it again, she’s grounded for a week. She responds, “I hate you, Mom!” </vt:lpstr>
      <vt:lpstr>Ask your child…</vt:lpstr>
      <vt:lpstr>Does your child really understand?</vt:lpstr>
      <vt:lpstr>Your four year old throws his glass from the table, breaking it on the floor when you tell him he needed to stay at the table instead of go watch TV. You scream at him, “You better not do that again. You did that on purpose and I’m very angry. Do you understand.” </vt:lpstr>
      <vt:lpstr>Frustration and Disappointment</vt:lpstr>
      <vt:lpstr>Your children are playing a game and when your son loses, he starts crying, stating that his sister cheated.   Your daughter sabotages any games she’s playing when she senses she may lose.</vt:lpstr>
      <vt:lpstr>Questions to Ask…</vt:lpstr>
      <vt:lpstr>Is your child overinvested in winning or being the star? Does he/she…   - get frustrated and pout when things don’t got his/her way - come home stressed from pressure to excel - have unbalanced life - claim he/she doesn’t want to participate in an activity or sport - feel he/she is a failure if not the best</vt:lpstr>
      <vt:lpstr>What to do…</vt:lpstr>
      <vt:lpstr>Does your child whine? For many parents, whining is like “fingernails on the blackboard.”</vt:lpstr>
      <vt:lpstr>What to do…</vt:lpstr>
      <vt:lpstr>Questions to Ask…</vt:lpstr>
      <vt:lpstr>Your child asks his friend for a turn with the truck and the friend says no. Your child hits the friend. Your child does not know any other way to get what he wants.</vt:lpstr>
      <vt:lpstr>How to foster resiliency</vt:lpstr>
      <vt:lpstr>Everyone wishes for things they don’t have. How can we help our children appreciate this and not be discouraged?</vt:lpstr>
      <vt:lpstr>The “If” Game</vt:lpstr>
      <vt:lpstr>Stress, Worries, Fears, and Trauma</vt:lpstr>
      <vt:lpstr>Your child is starting school for the first time. Perhaps you moved and your child is starting a new school. Maybe your child is transitioning from one school to the next school. How can you help your child with this major adjustment?</vt:lpstr>
      <vt:lpstr>Keep Stress to a Minimum</vt:lpstr>
      <vt:lpstr>Dialogue Technique</vt:lpstr>
      <vt:lpstr>PowerPoint Presentation</vt:lpstr>
      <vt:lpstr>PowerPoint Presentation</vt:lpstr>
      <vt:lpstr>What to do…</vt:lpstr>
      <vt:lpstr>Your eleven year old had been a good student all through elementary school but when she began seventh grade at the middle school, her grades began falling. She began complaining that she couldn’t fall asleep at night and complained of vague stomach pains and headaches. She was suffering from stress. </vt:lpstr>
      <vt:lpstr>Communicating with your child</vt:lpstr>
      <vt:lpstr>Your ten year old was too frightened to participate in class. He believed that if he made a mistake, the kids would laugh at him or the teacher would compare him to kids who knew the answers. You plead with him to try, assuring him this would not happen. You even offer to buy him a new puppy if he’d speak up in class.   </vt:lpstr>
      <vt:lpstr>What to do…</vt:lpstr>
      <vt:lpstr>Coping with Loss</vt:lpstr>
      <vt:lpstr>How to Handle Divorce</vt:lpstr>
      <vt:lpstr>PowerPoint Presentation</vt:lpstr>
      <vt:lpstr>How to Deal with a Friend Moving</vt:lpstr>
      <vt:lpstr>How to Help Cope with Death</vt:lpstr>
      <vt:lpstr>How to Handle a Pet’s Death</vt:lpstr>
      <vt:lpstr>Caring and Empathy</vt:lpstr>
      <vt:lpstr>Your four year old keeps jumping on the couch with his shoes on. You feel like yelling, “Get off the couch, you’ll get it all dirty!” but you know your child tunes it out. </vt:lpstr>
      <vt:lpstr>Engaged in a Conversation</vt:lpstr>
      <vt:lpstr>“How do People Feel about Things?” Game</vt:lpstr>
      <vt:lpstr>When your child does something mean to another, she automatically complies when you tell her to say she’s sorry. Your son says “I’m sorry” automatically when he hits or teases others. But do your children genuinely feel empathy or have they learned this is the way out of punishment?</vt:lpstr>
      <vt:lpstr>Fostering Empathy</vt:lpstr>
      <vt:lpstr>Does your child feel uncomfortable when he sees someone in a wheelchair? Does she stare if someone displays uncontrollable behaviors such as motor tics? Would your child want to be the disabled child’s friend?</vt:lpstr>
      <vt:lpstr>Questions to ask…</vt:lpstr>
      <vt:lpstr>PowerPoint Presentation</vt:lpstr>
      <vt:lpstr>Conclusions</vt:lpstr>
      <vt:lpstr>Next Sessions</vt:lpstr>
      <vt:lpstr>Questions?</vt:lpstr>
      <vt:lpstr>Reference</vt:lpstr>
      <vt:lpstr>Additional Books for Families by Myrna Shure…</vt:lpstr>
      <vt:lpstr>Session II</vt:lpstr>
      <vt:lpstr>Session I Review</vt:lpstr>
      <vt:lpstr>Using the Problem-Solving Approach</vt:lpstr>
      <vt:lpstr>PowerPoint Presentation</vt:lpstr>
      <vt:lpstr>Handling and Preventing Problems</vt:lpstr>
      <vt:lpstr>Time &amp; Timing</vt:lpstr>
      <vt:lpstr>Your eight year old wants you to color with her the moment you sit down to pay the monthly bills. When you ask her to wait, she wines, “You never help me.”</vt:lpstr>
      <vt:lpstr>Good Time/Not Good Time Game</vt:lpstr>
      <vt:lpstr>What Can You Do While You Wait Game</vt:lpstr>
      <vt:lpstr>Bedtime</vt:lpstr>
      <vt:lpstr>Good Time/Not Good Time Game</vt:lpstr>
      <vt:lpstr>“Can’t you see I’m on the phone!”</vt:lpstr>
      <vt:lpstr>“Two Things at the Same Time” Game</vt:lpstr>
      <vt:lpstr>“I’ll do it later.”- Procrastination</vt:lpstr>
      <vt:lpstr>Possessiveness</vt:lpstr>
      <vt:lpstr>“Gimme the truck. I had it first!”  “No, I did. It’s mine.”  “No, it’s mine!”  “You never let me play!”</vt:lpstr>
      <vt:lpstr>What to do…</vt:lpstr>
      <vt:lpstr>You bought a new computer and put it in the family room. Your son always runs home to get the computer first. One day your daughter “claims” the computer on the school bus. Each evening, they argue over who needs to use the computer and who is on the computer longer.</vt:lpstr>
      <vt:lpstr>PowerPoint Presentation</vt:lpstr>
      <vt:lpstr>Your son Max has a prized miniature car collection in his room. His brother Evan frequently enters Max’s room to play with the cars, but Max becomes upset when he does. Every time this happens the boys argue.</vt:lpstr>
      <vt:lpstr>What to do…</vt:lpstr>
      <vt:lpstr>PowerPoint Presentation</vt:lpstr>
      <vt:lpstr>PowerPoint Presentation</vt:lpstr>
      <vt:lpstr>Defiance, Tattling, &amp; Lying</vt:lpstr>
      <vt:lpstr>You son refuses to take shower. You try demanding every night but that doesn’t work. You try to reason with your son, but that doesn’t work either.</vt:lpstr>
      <vt:lpstr>What to do…</vt:lpstr>
      <vt:lpstr>Sassy Talk</vt:lpstr>
      <vt:lpstr>Dawdling</vt:lpstr>
      <vt:lpstr>You gradually notice that your eight year old has been telling the teacher about what goes on behind her back. You also notice that your child isn’t getting called for as  many playdates as she used to. You realize that she may be turning into a tattle-tale and the kids in her class are starting to notice.</vt:lpstr>
      <vt:lpstr>Problem-Solving Approach</vt:lpstr>
      <vt:lpstr>When to tell or not…</vt:lpstr>
      <vt:lpstr>Your four-year old spilled juice on the floor and proclaims, “Johnny did it.”</vt:lpstr>
      <vt:lpstr>How to talk to your child…</vt:lpstr>
      <vt:lpstr>Physical Aggression</vt:lpstr>
      <vt:lpstr>“Mommy, Tommy hit me!”</vt:lpstr>
      <vt:lpstr>Problem-Solving Approach</vt:lpstr>
      <vt:lpstr>PowerPoint Presentation</vt:lpstr>
      <vt:lpstr>In a moment of rage, your three-year-old bites her father. </vt:lpstr>
      <vt:lpstr>What to do…</vt:lpstr>
      <vt:lpstr>Emotional Aggression</vt:lpstr>
      <vt:lpstr>Tammy and Rachel were playing together. When Tammy didn’t want to “be the baby,” Rachel said she wouldn’t be her friend. When Tammy still wouldn’t “be the baby,” Rachel told the other children not to let Tammy play with them at the doll house.</vt:lpstr>
      <vt:lpstr>Problem-Solving Approach</vt:lpstr>
      <vt:lpstr>PowerPoint Presentation</vt:lpstr>
      <vt:lpstr>PowerPoint Presentation</vt:lpstr>
      <vt:lpstr>Terry was whining because Peter always calls him names. Terry’s dad tells him to ignore Peter, walk away, or tell the teacher. Terry tries this, but still feels sad and frustrated. He’s afraid to tell the teacher because the other kids will find out and try to get revenge.</vt:lpstr>
      <vt:lpstr>Things to ask…</vt:lpstr>
      <vt:lpstr>Your ten year old, Cara, felt hurt because her friend told another girl that Cara had a crush on an older boy at school.  </vt:lpstr>
      <vt:lpstr>Problem-Solving Approach</vt:lpstr>
      <vt:lpstr>Exclusion</vt:lpstr>
      <vt:lpstr>Behaviors and Violence</vt:lpstr>
      <vt:lpstr>Your daughter hates to wear her seat belt. Every time she gets in the car, she squirms, cries, and refuses to wear it.</vt:lpstr>
      <vt:lpstr>Questions to ask…</vt:lpstr>
      <vt:lpstr>Are you afraid your child is handing out with the “wrong crowd?” </vt:lpstr>
      <vt:lpstr>Questions to ask…</vt:lpstr>
      <vt:lpstr>How can we teach our kids not to hate?</vt:lpstr>
      <vt:lpstr>PowerPoint Presentation</vt:lpstr>
      <vt:lpstr>Conclusions</vt:lpstr>
      <vt:lpstr>Next Session</vt:lpstr>
      <vt:lpstr>Questions?</vt:lpstr>
      <vt:lpstr>Reference</vt:lpstr>
      <vt:lpstr>Additional Books for Families by Myrna Shure…</vt:lpstr>
      <vt:lpstr>Session III</vt:lpstr>
      <vt:lpstr>Session I &amp; Session II Review</vt:lpstr>
      <vt:lpstr>Using the Problem-Solving Approach</vt:lpstr>
      <vt:lpstr>Nurturing Relationships &amp; Building Life Skills</vt:lpstr>
      <vt:lpstr>Nurturing Relationships</vt:lpstr>
      <vt:lpstr>Family Ties</vt:lpstr>
      <vt:lpstr>PowerPoint Presentation</vt:lpstr>
      <vt:lpstr>Quality Time</vt:lpstr>
      <vt:lpstr>You have to work in the evenings while your children are at school during the day. On the weekends, they are spending time with their friends. How can you work family time into your work schedule?</vt:lpstr>
      <vt:lpstr>What to do…</vt:lpstr>
      <vt:lpstr>Breaking Promises</vt:lpstr>
      <vt:lpstr>What to do…</vt:lpstr>
      <vt:lpstr>Sibling Rivalry</vt:lpstr>
      <vt:lpstr>“You always sit in front. It’s my turn to sit there.”  “No, it’s not! You sat there last time.”  “No, I didn’t. I remember you sat there last time when we went to the pool.”</vt:lpstr>
      <vt:lpstr>Problem-Solving Approach</vt:lpstr>
      <vt:lpstr>“She has more crayons than me.”  “Yeah, but he keeps breaking his and taking mine.”</vt:lpstr>
      <vt:lpstr>What to do…</vt:lpstr>
      <vt:lpstr>Amy stubbed her toe on a chair. Seeing her brother nearby, she whines, “Ouch! It’s Mike’s fault. He put the chair in my way.”  “I did not! You blame me for everything!”</vt:lpstr>
      <vt:lpstr>What to do…</vt:lpstr>
      <vt:lpstr>Your four year old complained that your ten year old gets to walk the dog by herself but she has to go with her mom. You try explaining that she can when she’s older, but she’s too young right now.</vt:lpstr>
      <vt:lpstr>What to do…</vt:lpstr>
      <vt:lpstr>Sibling Spats</vt:lpstr>
      <vt:lpstr>PowerPoint Presentation</vt:lpstr>
      <vt:lpstr>Peers</vt:lpstr>
      <vt:lpstr>Some children experience rejections the first time they ask to join a game or invite someone to their house.  Some children are naturally shy and don’t know how to approach others.  Some children don’t know how to let other children know that they’re interested in joining in.</vt:lpstr>
      <vt:lpstr>Problem-Solving Approach</vt:lpstr>
      <vt:lpstr>Roger wanted to play with Harris’s fire truck, so he offered his remote control car instead. Harris didn’t want the car, and Roger became agitated and upset. It was his favorite toy, why didn’t Harris want to play with it?</vt:lpstr>
      <vt:lpstr>“Do You Like?” Game</vt:lpstr>
      <vt:lpstr>PowerPoint Presentation</vt:lpstr>
      <vt:lpstr>Your ten year old comes home from school distraught. “Leah didn’t play with me today. I know she’s mad at me and doesn’t want to be friends.”</vt:lpstr>
      <vt:lpstr>“Why Else” Dialogue</vt:lpstr>
      <vt:lpstr>Does your child exaggerate his accomplishments by telling other kids he does things you know aren’t quite true?  Does he put other kids down?  Does he brag and show off to classmates about things he really is good at?</vt:lpstr>
      <vt:lpstr>What to do…</vt:lpstr>
      <vt:lpstr>PowerPoint Presentation</vt:lpstr>
      <vt:lpstr>Building Life Skills</vt:lpstr>
      <vt:lpstr>Listening</vt:lpstr>
      <vt:lpstr>Your daughter’s teacher called and told you that your daughter failed three tests this week. She talks a lot to her friends when the teacher is instructing and she doodles instead of takes notes.</vt:lpstr>
      <vt:lpstr>What to do…</vt:lpstr>
      <vt:lpstr>PowerPoint Presentation</vt:lpstr>
      <vt:lpstr>Many parents want their children to learn to share. If they see their child grab a toy from another child , they may become so focused on teaching the value of sharing that they don’t find out what’s really happening from the child’s point of view.</vt:lpstr>
      <vt:lpstr>Problem-Solving Approach</vt:lpstr>
      <vt:lpstr>PowerPoint Presentation</vt:lpstr>
      <vt:lpstr>Michelle likes to wear tight pants and tops that don’t match. When her mom asks her to change her clothes, Michelle  snaps, “I know what I’m doing. You think I don’t know how I look? Leave me alone!” Mom’s upset because she wants Michelle to look her best and learn good judgment. She worries that other kids will think Michelle dresses strangely. </vt:lpstr>
      <vt:lpstr>Dialogue Technique</vt:lpstr>
      <vt:lpstr>Responsibility</vt:lpstr>
      <vt:lpstr>Your child leaves her toys wherever they happen to be when she’s finished playing with them. You’ve explained that toys belong in her room and that she should put them away when she’s done.</vt:lpstr>
      <vt:lpstr>What to say…</vt:lpstr>
      <vt:lpstr>PowerPoint Presentation</vt:lpstr>
      <vt:lpstr>Chore Wars</vt:lpstr>
      <vt:lpstr>Forgetfulness</vt:lpstr>
      <vt:lpstr>Questions to ask…</vt:lpstr>
      <vt:lpstr>School, Homework, &amp; Learning</vt:lpstr>
      <vt:lpstr>Helping Your Child with Homework</vt:lpstr>
      <vt:lpstr>The homework wars. Parents remind children of their assignments, then nag. Children whine and procrastinate. Many times, it’s bedtime and your child’s homework is still incomplete, maybe not even started.</vt:lpstr>
      <vt:lpstr>Problem-Solving Approach</vt:lpstr>
      <vt:lpstr>PowerPoint Presentation</vt:lpstr>
      <vt:lpstr>PowerPoint Presentation</vt:lpstr>
      <vt:lpstr>Involving Dad</vt:lpstr>
      <vt:lpstr>Conclusions</vt:lpstr>
      <vt:lpstr>Questions?</vt:lpstr>
      <vt:lpstr>Reference</vt:lpstr>
      <vt:lpstr>Additional Books for Families by Myrna Shure…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Thinking Parent, Thinking Child Based on the book written by Myrna Shure</dc:title>
  <dc:creator>Marco-Fies, Christina</dc:creator>
  <cp:lastModifiedBy>Marco-Fies, Christina</cp:lastModifiedBy>
  <cp:revision>185</cp:revision>
  <dcterms:created xsi:type="dcterms:W3CDTF">2008-11-17T04:58:37Z</dcterms:created>
  <dcterms:modified xsi:type="dcterms:W3CDTF">2013-09-09T12:12:17Z</dcterms:modified>
</cp:coreProperties>
</file>