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256" r:id="rId2"/>
    <p:sldId id="257" r:id="rId3"/>
    <p:sldId id="259" r:id="rId4"/>
    <p:sldId id="260" r:id="rId5"/>
    <p:sldId id="261" r:id="rId6"/>
    <p:sldId id="262" r:id="rId7"/>
    <p:sldId id="263" r:id="rId8"/>
    <p:sldId id="270" r:id="rId9"/>
    <p:sldId id="272" r:id="rId10"/>
    <p:sldId id="264" r:id="rId11"/>
    <p:sldId id="276" r:id="rId12"/>
    <p:sldId id="265" r:id="rId13"/>
    <p:sldId id="277" r:id="rId14"/>
    <p:sldId id="282" r:id="rId15"/>
    <p:sldId id="273" r:id="rId16"/>
    <p:sldId id="278" r:id="rId17"/>
    <p:sldId id="285" r:id="rId18"/>
    <p:sldId id="286" r:id="rId19"/>
    <p:sldId id="287" r:id="rId20"/>
    <p:sldId id="288" r:id="rId21"/>
    <p:sldId id="275" r:id="rId22"/>
    <p:sldId id="290" r:id="rId23"/>
    <p:sldId id="291" r:id="rId24"/>
    <p:sldId id="292" r:id="rId25"/>
    <p:sldId id="293" r:id="rId26"/>
    <p:sldId id="294" r:id="rId27"/>
    <p:sldId id="295" r:id="rId28"/>
    <p:sldId id="296" r:id="rId29"/>
    <p:sldId id="297" r:id="rId30"/>
    <p:sldId id="298" r:id="rId31"/>
    <p:sldId id="280" r:id="rId32"/>
    <p:sldId id="266" r:id="rId33"/>
    <p:sldId id="281" r:id="rId34"/>
    <p:sldId id="289" r:id="rId35"/>
    <p:sldId id="267" r:id="rId36"/>
    <p:sldId id="258" r:id="rId37"/>
    <p:sldId id="268"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3806" autoAdjust="0"/>
  </p:normalViewPr>
  <p:slideViewPr>
    <p:cSldViewPr>
      <p:cViewPr>
        <p:scale>
          <a:sx n="83" d="100"/>
          <a:sy n="83" d="100"/>
        </p:scale>
        <p:origin x="-1584" y="-66"/>
      </p:cViewPr>
      <p:guideLst>
        <p:guide orient="horz" pos="2160"/>
        <p:guide pos="2880"/>
      </p:guideLst>
    </p:cSldViewPr>
  </p:slideViewPr>
  <p:outlineViewPr>
    <p:cViewPr>
      <p:scale>
        <a:sx n="33" d="100"/>
        <a:sy n="33" d="100"/>
      </p:scale>
      <p:origin x="0" y="552"/>
    </p:cViewPr>
  </p:outlineViewPr>
  <p:notesTextViewPr>
    <p:cViewPr>
      <p:scale>
        <a:sx n="100" d="100"/>
        <a:sy n="100" d="100"/>
      </p:scale>
      <p:origin x="0" y="0"/>
    </p:cViewPr>
  </p:notesTextViewPr>
  <p:notesViewPr>
    <p:cSldViewPr>
      <p:cViewPr varScale="1">
        <p:scale>
          <a:sx n="60" d="100"/>
          <a:sy n="60" d="100"/>
        </p:scale>
        <p:origin x="-1890"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r>
              <a:rPr lang="en-US" smtClean="0"/>
              <a:t>3/11/2013</a:t>
            </a:r>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48321DE-6E8F-43ED-9DAB-A65C9529DDB4}" type="slidenum">
              <a:rPr lang="en-US" smtClean="0"/>
              <a:t>‹#›</a:t>
            </a:fld>
            <a:endParaRPr lang="en-US"/>
          </a:p>
        </p:txBody>
      </p:sp>
    </p:spTree>
    <p:extLst>
      <p:ext uri="{BB962C8B-B14F-4D97-AF65-F5344CB8AC3E}">
        <p14:creationId xmlns:p14="http://schemas.microsoft.com/office/powerpoint/2010/main" val="59167005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r>
              <a:rPr lang="en-US" smtClean="0"/>
              <a:t>3/11/2013</a:t>
            </a: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77F4E744-A926-4B30-A58C-87F0DDD8DC78}" type="slidenum">
              <a:rPr lang="en-US"/>
              <a:pPr>
                <a:defRPr/>
              </a:pPr>
              <a:t>‹#›</a:t>
            </a:fld>
            <a:endParaRPr lang="en-US" dirty="0"/>
          </a:p>
        </p:txBody>
      </p:sp>
    </p:spTree>
    <p:extLst>
      <p:ext uri="{BB962C8B-B14F-4D97-AF65-F5344CB8AC3E}">
        <p14:creationId xmlns:p14="http://schemas.microsoft.com/office/powerpoint/2010/main" val="4195606873"/>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11</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A27619-0642-41AB-B20B-FA347EB11E22}" type="slidenum">
              <a:rPr lang="en-US"/>
              <a:pPr fontAlgn="base">
                <a:spcBef>
                  <a:spcPct val="0"/>
                </a:spcBef>
                <a:spcAft>
                  <a:spcPct val="0"/>
                </a:spcAft>
              </a:pPr>
              <a:t>12</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13</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14</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BF25AF-88F5-4815-9514-5564667D2EAB}" type="slidenum">
              <a:rPr lang="en-US"/>
              <a:pPr fontAlgn="base">
                <a:spcBef>
                  <a:spcPct val="0"/>
                </a:spcBef>
                <a:spcAft>
                  <a:spcPct val="0"/>
                </a:spcAft>
              </a:pPr>
              <a:t>15</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16</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17</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18</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19</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20</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fontAlgn="auto">
              <a:spcBef>
                <a:spcPts val="0"/>
              </a:spcBef>
              <a:spcAft>
                <a:spcPts val="0"/>
              </a:spcAft>
              <a:defRPr/>
            </a:pPr>
            <a:endParaRPr lang="en-US"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68D29A-60D0-4F6A-958A-C19F99623814}" type="slidenum">
              <a:rPr lang="en-US"/>
              <a:pPr fontAlgn="base">
                <a:spcBef>
                  <a:spcPct val="0"/>
                </a:spcBef>
                <a:spcAft>
                  <a:spcPct val="0"/>
                </a:spcAft>
              </a:pPr>
              <a:t>3</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16A697-996E-4EDF-A214-2F912A7C98BC}" type="slidenum">
              <a:rPr lang="en-US"/>
              <a:pPr fontAlgn="base">
                <a:spcBef>
                  <a:spcPct val="0"/>
                </a:spcBef>
                <a:spcAft>
                  <a:spcPct val="0"/>
                </a:spcAft>
              </a:pPr>
              <a:t>21</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22</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23</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24</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25</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26</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27</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28</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29</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30</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7500" lnSpcReduction="20000"/>
          </a:bodyPr>
          <a:lstStyle/>
          <a:p>
            <a:pPr fontAlgn="auto">
              <a:spcBef>
                <a:spcPts val="0"/>
              </a:spcBef>
              <a:spcAft>
                <a:spcPts val="0"/>
              </a:spcAft>
              <a:defRPr/>
            </a:pPr>
            <a:endParaRPr lang="en-US" dirty="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15D04F-86A0-495C-8A11-6C170A6FE35F}" type="slidenum">
              <a:rPr lang="en-US"/>
              <a:pPr fontAlgn="base">
                <a:spcBef>
                  <a:spcPct val="0"/>
                </a:spcBef>
                <a:spcAft>
                  <a:spcPct val="0"/>
                </a:spcAft>
              </a:pPr>
              <a:t>4</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31</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endParaRPr lang="en-US" dirty="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366066-B274-43F9-8BC4-EA42E27596E6}" type="slidenum">
              <a:rPr lang="en-US"/>
              <a:pPr fontAlgn="base">
                <a:spcBef>
                  <a:spcPct val="0"/>
                </a:spcBef>
                <a:spcAft>
                  <a:spcPct val="0"/>
                </a:spcAft>
              </a:pPr>
              <a:t>32</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Tx/>
              <a:buChar char="-"/>
            </a:pPr>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33</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34</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76C93B-D5FD-4CE2-B101-D11FE85D9A0E}" type="slidenum">
              <a:rPr lang="en-US"/>
              <a:pPr fontAlgn="base">
                <a:spcBef>
                  <a:spcPct val="0"/>
                </a:spcBef>
                <a:spcAft>
                  <a:spcPct val="0"/>
                </a:spcAft>
              </a:pPr>
              <a:t>5</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None/>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9DAAB8-C3A6-42B3-AF82-293AF22113C3}" type="slidenum">
              <a:rPr lang="en-US"/>
              <a:pPr fontAlgn="base">
                <a:spcBef>
                  <a:spcPct val="0"/>
                </a:spcBef>
                <a:spcAft>
                  <a:spcPct val="0"/>
                </a:spcAft>
              </a:pPr>
              <a:t>6</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F4E744-A926-4B30-A58C-87F0DDD8DC78}" type="slidenum">
              <a:rPr lang="en-US" smtClean="0"/>
              <a:pPr>
                <a:defRPr/>
              </a:pPr>
              <a:t>7</a:t>
            </a:fld>
            <a:endParaRPr lang="en-US" dirty="0"/>
          </a:p>
        </p:txBody>
      </p:sp>
      <p:sp>
        <p:nvSpPr>
          <p:cNvPr id="5" name="Date Placeholder 4"/>
          <p:cNvSpPr>
            <a:spLocks noGrp="1"/>
          </p:cNvSpPr>
          <p:nvPr>
            <p:ph type="dt" idx="11"/>
          </p:nvPr>
        </p:nvSpPr>
        <p:spPr/>
        <p:txBody>
          <a:bodyPr/>
          <a:lstStyle/>
          <a:p>
            <a:pPr>
              <a:defRPr/>
            </a:pPr>
            <a:r>
              <a:rPr lang="en-US" smtClean="0"/>
              <a:t>3/11/2013</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F90CDF-E7F9-44BE-A6F6-BE79740DFD4E}" type="slidenum">
              <a:rPr lang="en-US"/>
              <a:pPr fontAlgn="base">
                <a:spcBef>
                  <a:spcPct val="0"/>
                </a:spcBef>
                <a:spcAft>
                  <a:spcPct val="0"/>
                </a:spcAft>
              </a:pPr>
              <a:t>8</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58E78E-B02D-493D-9C65-F6F8A96678D1}" type="slidenum">
              <a:rPr lang="en-US"/>
              <a:pPr fontAlgn="base">
                <a:spcBef>
                  <a:spcPct val="0"/>
                </a:spcBef>
                <a:spcAft>
                  <a:spcPct val="0"/>
                </a:spcAft>
              </a:pPr>
              <a:t>9</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7500" lnSpcReduction="20000"/>
          </a:bodyPr>
          <a:lstStyle/>
          <a:p>
            <a:endParaRPr lang="en-US" sz="2400"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81D551-471B-4EEC-B869-3EAF77DE5B8B}" type="slidenum">
              <a:rPr lang="en-US"/>
              <a:pPr fontAlgn="base">
                <a:spcBef>
                  <a:spcPct val="0"/>
                </a:spcBef>
                <a:spcAft>
                  <a:spcPct val="0"/>
                </a:spcAft>
              </a:pPr>
              <a:t>10</a:t>
            </a:fld>
            <a:endParaRPr lang="en-US" dirty="0"/>
          </a:p>
        </p:txBody>
      </p:sp>
      <p:sp>
        <p:nvSpPr>
          <p:cNvPr id="5" name="Date Placeholder 4"/>
          <p:cNvSpPr>
            <a:spLocks noGrp="1"/>
          </p:cNvSpPr>
          <p:nvPr>
            <p:ph type="dt" idx="10"/>
          </p:nvPr>
        </p:nvSpPr>
        <p:spPr/>
        <p:txBody>
          <a:bodyPr/>
          <a:lstStyle/>
          <a:p>
            <a:pPr>
              <a:defRPr/>
            </a:pPr>
            <a:r>
              <a:rPr lang="en-US" smtClean="0"/>
              <a:t>3/11/2013</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B77A2022-047C-471D-9BF7-87347C378168}" type="datetimeFigureOut">
              <a:rPr lang="en-US"/>
              <a:pPr>
                <a:defRPr/>
              </a:pPr>
              <a:t>9/9/2013</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2A012E28-FE65-4644-88AD-161EEFDD3C3C}"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2B220B2-5399-4F26-BAA1-F85493C97C95}" type="datetimeFigureOut">
              <a:rPr lang="en-US"/>
              <a:pPr>
                <a:defRPr/>
              </a:pPr>
              <a:t>9/9/2013</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43FA30E-7B89-489D-962B-6C62009E317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3CCCE36E-A71E-4A76-AE62-9C8C1D8ADBA5}" type="datetimeFigureOut">
              <a:rPr lang="en-US"/>
              <a:pPr>
                <a:defRPr/>
              </a:pPr>
              <a:t>9/9/2013</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4433AEEC-3561-487D-90F5-4541C3D30213}"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E6D19EA-205E-43A6-B499-906E302C9C5F}" type="datetimeFigureOut">
              <a:rPr lang="en-US"/>
              <a:pPr>
                <a:defRPr/>
              </a:pPr>
              <a:t>9/9/2013</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61FEAF42-C49B-4F9A-A423-8AF709D51A1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1B86D0BC-045A-46EE-A5FF-0870E0B6BBEB}" type="datetimeFigureOut">
              <a:rPr lang="en-US"/>
              <a:pPr>
                <a:defRPr/>
              </a:pPr>
              <a:t>9/9/2013</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CE0462E4-EC05-47DA-A328-0D834FCBDFD5}"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E9CDB43F-3191-4FE4-AAC0-72C8CCFE6708}" type="datetimeFigureOut">
              <a:rPr lang="en-US"/>
              <a:pPr>
                <a:defRPr/>
              </a:pPr>
              <a:t>9/9/2013</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D31AA990-290C-4AC1-9154-B8B0F4395B03}"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E9007E39-1139-43C6-A0B3-DDC8FAD8A961}" type="datetimeFigureOut">
              <a:rPr lang="en-US"/>
              <a:pPr>
                <a:defRPr/>
              </a:pPr>
              <a:t>9/9/2013</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768ED1FC-4250-4D15-AFE4-E7DB625E1E56}"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64BB8FA3-7AD6-457D-B108-B8C12165AF4B}" type="datetimeFigureOut">
              <a:rPr lang="en-US"/>
              <a:pPr>
                <a:defRPr/>
              </a:pPr>
              <a:t>9/9/2013</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145046A4-E944-478F-A4CF-6C6D54D6CB3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41AD22F-8EA9-48E8-AAE6-8F7226BBA420}" type="datetimeFigureOut">
              <a:rPr lang="en-US"/>
              <a:pPr>
                <a:defRPr/>
              </a:pPr>
              <a:t>9/9/2013</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5D26F171-D8C2-4E59-88C6-23239B828A0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40057BA-E277-4EF6-B4B4-0F0501A8B141}" type="datetimeFigureOut">
              <a:rPr lang="en-US"/>
              <a:pPr>
                <a:defRPr/>
              </a:pPr>
              <a:t>9/9/2013</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FE5C3763-A342-49D7-ACD1-5F956C93877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F23D0E28-A29D-4EF6-B270-1830996B0BB7}" type="datetimeFigureOut">
              <a:rPr lang="en-US"/>
              <a:pPr>
                <a:defRPr/>
              </a:pPr>
              <a:t>9/9/2013</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9EB1A37A-8A3D-4567-AF5F-EAC335675E04}"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78FAB71B-3ECB-4A12-9B07-BA3BFE157FD0}" type="datetimeFigureOut">
              <a:rPr lang="en-US"/>
              <a:pPr>
                <a:defRPr/>
              </a:pPr>
              <a:t>9/9/2013</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92514256-DDDB-46E9-B69F-C25F4A66432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91" r:id="rId2"/>
    <p:sldLayoutId id="2147483696" r:id="rId3"/>
    <p:sldLayoutId id="2147483697" r:id="rId4"/>
    <p:sldLayoutId id="2147483698" r:id="rId5"/>
    <p:sldLayoutId id="2147483692" r:id="rId6"/>
    <p:sldLayoutId id="2147483699" r:id="rId7"/>
    <p:sldLayoutId id="2147483693" r:id="rId8"/>
    <p:sldLayoutId id="2147483700" r:id="rId9"/>
    <p:sldLayoutId id="2147483694" r:id="rId10"/>
    <p:sldLayoutId id="2147483701"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3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124200"/>
          </a:xfrm>
        </p:spPr>
        <p:txBody>
          <a:bodyPr>
            <a:normAutofit fontScale="90000"/>
          </a:bodyPr>
          <a:lstStyle/>
          <a:p>
            <a:pPr algn="ctr" fontAlgn="auto">
              <a:spcAft>
                <a:spcPts val="0"/>
              </a:spcAft>
              <a:defRPr/>
            </a:pPr>
            <a:r>
              <a:rPr lang="en-US" dirty="0" smtClean="0"/>
              <a:t>Does the Use of Data Analysis Teaming for Student Achievement and Level of Student Work Improve Student Performance in Reading?</a:t>
            </a:r>
            <a:endParaRPr lang="en-US" i="1" dirty="0"/>
          </a:p>
        </p:txBody>
      </p:sp>
      <p:sp>
        <p:nvSpPr>
          <p:cNvPr id="3" name="Subtitle 2"/>
          <p:cNvSpPr>
            <a:spLocks noGrp="1"/>
          </p:cNvSpPr>
          <p:nvPr>
            <p:ph type="subTitle" idx="1"/>
          </p:nvPr>
        </p:nvSpPr>
        <p:spPr>
          <a:xfrm>
            <a:off x="1371600" y="4343400"/>
            <a:ext cx="6400800" cy="1600200"/>
          </a:xfrm>
        </p:spPr>
        <p:txBody>
          <a:bodyPr>
            <a:normAutofit fontScale="85000" lnSpcReduction="20000"/>
          </a:bodyPr>
          <a:lstStyle/>
          <a:p>
            <a:pPr algn="ctr" fontAlgn="auto">
              <a:spcAft>
                <a:spcPts val="0"/>
              </a:spcAft>
              <a:buFont typeface="Wingdings"/>
              <a:buNone/>
              <a:defRPr/>
            </a:pPr>
            <a:r>
              <a:rPr lang="en-US" sz="3800" dirty="0" smtClean="0"/>
              <a:t>Christina M. Marco-Fies</a:t>
            </a:r>
          </a:p>
          <a:p>
            <a:pPr algn="ctr" fontAlgn="auto">
              <a:spcAft>
                <a:spcPts val="0"/>
              </a:spcAft>
              <a:buFont typeface="Wingdings"/>
              <a:buNone/>
              <a:defRPr/>
            </a:pPr>
            <a:r>
              <a:rPr lang="en-US" dirty="0" smtClean="0"/>
              <a:t>Indiana University of Pennsylvania</a:t>
            </a:r>
          </a:p>
          <a:p>
            <a:pPr algn="ctr" fontAlgn="auto">
              <a:spcAft>
                <a:spcPts val="0"/>
              </a:spcAft>
              <a:buFont typeface="Wingdings"/>
              <a:buNone/>
              <a:defRPr/>
            </a:pPr>
            <a:r>
              <a:rPr lang="en-US" dirty="0" smtClean="0"/>
              <a:t>Dissertation Defense</a:t>
            </a:r>
          </a:p>
          <a:p>
            <a:pPr algn="ctr" fontAlgn="auto">
              <a:spcAft>
                <a:spcPts val="0"/>
              </a:spcAft>
              <a:buFont typeface="Wingdings"/>
              <a:buNone/>
              <a:defRPr/>
            </a:pPr>
            <a:r>
              <a:rPr lang="en-US" dirty="0" smtClean="0"/>
              <a:t>March 11,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8153400" cy="990600"/>
          </a:xfrm>
        </p:spPr>
        <p:txBody>
          <a:bodyPr/>
          <a:lstStyle/>
          <a:p>
            <a:r>
              <a:rPr lang="en-US" dirty="0" smtClean="0"/>
              <a:t>Procedures</a:t>
            </a:r>
          </a:p>
        </p:txBody>
      </p:sp>
      <p:sp>
        <p:nvSpPr>
          <p:cNvPr id="20483" name="Content Placeholder 2"/>
          <p:cNvSpPr>
            <a:spLocks noGrp="1"/>
          </p:cNvSpPr>
          <p:nvPr>
            <p:ph sz="quarter" idx="1"/>
          </p:nvPr>
        </p:nvSpPr>
        <p:spPr>
          <a:xfrm>
            <a:off x="612775" y="1600200"/>
            <a:ext cx="8153400" cy="4495800"/>
          </a:xfrm>
        </p:spPr>
        <p:txBody>
          <a:bodyPr/>
          <a:lstStyle/>
          <a:p>
            <a:pPr marL="514350" indent="-514350">
              <a:buFont typeface="Tw Cen MT" pitchFamily="34" charset="0"/>
              <a:buAutoNum type="arabicPeriod"/>
            </a:pPr>
            <a:r>
              <a:rPr lang="en-US" dirty="0" smtClean="0"/>
              <a:t>Archival data gathered from school district</a:t>
            </a:r>
          </a:p>
          <a:p>
            <a:pPr marL="514350" indent="-514350">
              <a:buFont typeface="Tw Cen MT" pitchFamily="34" charset="0"/>
              <a:buAutoNum type="arabicPeriod"/>
            </a:pPr>
            <a:r>
              <a:rPr lang="en-US" dirty="0" smtClean="0"/>
              <a:t>Review data teaming logs</a:t>
            </a:r>
          </a:p>
          <a:p>
            <a:pPr marL="514350" indent="-514350">
              <a:buFont typeface="Tw Cen MT" pitchFamily="34" charset="0"/>
              <a:buAutoNum type="arabicPeriod"/>
            </a:pPr>
            <a:r>
              <a:rPr lang="en-US" dirty="0" smtClean="0"/>
              <a:t>Analyze data</a:t>
            </a:r>
          </a:p>
          <a:p>
            <a:pPr marL="833438" lvl="1" indent="-514350"/>
            <a:r>
              <a:rPr lang="en-US" sz="2400" dirty="0" smtClean="0"/>
              <a:t>Winter ‘07 and Spring ‘07 DIBELS</a:t>
            </a:r>
          </a:p>
          <a:p>
            <a:pPr marL="833438" lvl="1" indent="-514350"/>
            <a:r>
              <a:rPr lang="en-US" sz="2400" dirty="0" smtClean="0"/>
              <a:t>Winter to Spring ‘07 and Winter to Spring ‘09 DIBELS</a:t>
            </a:r>
          </a:p>
          <a:p>
            <a:pPr marL="833438" lvl="1" indent="-514350"/>
            <a:r>
              <a:rPr lang="en-US" sz="2400" dirty="0" smtClean="0"/>
              <a:t>Winter to Spring’07, Winter to Spring ’09, and Winter to Spring ‘10 DIBELS </a:t>
            </a:r>
          </a:p>
        </p:txBody>
      </p:sp>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3" name="Content Placeholder 2"/>
          <p:cNvSpPr>
            <a:spLocks noGrp="1"/>
          </p:cNvSpPr>
          <p:nvPr>
            <p:ph sz="quarter" idx="1"/>
          </p:nvPr>
        </p:nvSpPr>
        <p:spPr/>
        <p:txBody>
          <a:bodyPr/>
          <a:lstStyle/>
          <a:p>
            <a:r>
              <a:rPr lang="en-US" dirty="0" smtClean="0"/>
              <a:t>Sample</a:t>
            </a:r>
          </a:p>
          <a:p>
            <a:pPr lvl="1"/>
            <a:r>
              <a:rPr lang="en-US" dirty="0" smtClean="0"/>
              <a:t>174 elementary school students</a:t>
            </a:r>
          </a:p>
          <a:p>
            <a:pPr lvl="1"/>
            <a:r>
              <a:rPr lang="en-US" dirty="0" smtClean="0"/>
              <a:t>1</a:t>
            </a:r>
            <a:r>
              <a:rPr lang="en-US" baseline="30000" dirty="0" smtClean="0"/>
              <a:t>st</a:t>
            </a:r>
            <a:r>
              <a:rPr lang="en-US" dirty="0" smtClean="0"/>
              <a:t> through 4</a:t>
            </a:r>
            <a:r>
              <a:rPr lang="en-US" baseline="30000" dirty="0" smtClean="0"/>
              <a:t>th</a:t>
            </a:r>
            <a:r>
              <a:rPr lang="en-US" dirty="0" smtClean="0"/>
              <a:t> grade</a:t>
            </a:r>
          </a:p>
          <a:p>
            <a:pPr lvl="1"/>
            <a:r>
              <a:rPr lang="en-US" dirty="0" smtClean="0"/>
              <a:t>Demographics</a:t>
            </a:r>
          </a:p>
          <a:p>
            <a:r>
              <a:rPr lang="en-US" dirty="0" smtClean="0"/>
              <a:t>Complications</a:t>
            </a:r>
          </a:p>
          <a:p>
            <a:pPr lvl="1"/>
            <a:r>
              <a:rPr lang="en-US" dirty="0" smtClean="0"/>
              <a:t>Lack of data log availability</a:t>
            </a:r>
          </a:p>
          <a:p>
            <a:pPr lvl="1"/>
            <a:r>
              <a:rPr lang="en-US" dirty="0" smtClean="0"/>
              <a:t>Lack of national norms</a:t>
            </a:r>
          </a:p>
          <a:p>
            <a:pPr lvl="1"/>
            <a:r>
              <a:rPr lang="en-US" dirty="0" smtClean="0"/>
              <a:t>Lack of sample for all grades</a:t>
            </a:r>
          </a:p>
          <a:p>
            <a:pPr lvl="1"/>
            <a:r>
              <a:rPr lang="en-US" dirty="0" smtClean="0"/>
              <a:t>Lack of demographic information</a:t>
            </a:r>
            <a:endParaRPr lang="en-US" dirty="0"/>
          </a:p>
        </p:txBody>
      </p:sp>
      <p:pic>
        <p:nvPicPr>
          <p:cNvPr id="4105" name="Picture 9" descr="C:\Documents and Settings\Muhlenberg SD\Local Settings\Temporary Internet Files\Content.IE5\W7N4T0FR\MP900426501[1].jpg"/>
          <p:cNvPicPr>
            <a:picLocks noChangeAspect="1" noChangeArrowheads="1"/>
          </p:cNvPicPr>
          <p:nvPr/>
        </p:nvPicPr>
        <p:blipFill>
          <a:blip r:embed="rId3" cstate="print"/>
          <a:srcRect/>
          <a:stretch>
            <a:fillRect/>
          </a:stretch>
        </p:blipFill>
        <p:spPr bwMode="auto">
          <a:xfrm>
            <a:off x="5791200" y="2514600"/>
            <a:ext cx="2819400" cy="2819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2775" y="228600"/>
            <a:ext cx="8153400" cy="990600"/>
          </a:xfrm>
        </p:spPr>
        <p:txBody>
          <a:bodyPr/>
          <a:lstStyle/>
          <a:p>
            <a:r>
              <a:rPr lang="en-US" dirty="0" smtClean="0"/>
              <a:t>Statistical Analysis and Results</a:t>
            </a:r>
          </a:p>
        </p:txBody>
      </p:sp>
      <p:sp>
        <p:nvSpPr>
          <p:cNvPr id="21507" name="Content Placeholder 2"/>
          <p:cNvSpPr>
            <a:spLocks noGrp="1"/>
          </p:cNvSpPr>
          <p:nvPr>
            <p:ph sz="quarter" idx="1"/>
          </p:nvPr>
        </p:nvSpPr>
        <p:spPr>
          <a:xfrm>
            <a:off x="612775" y="1600200"/>
            <a:ext cx="8153400" cy="4495800"/>
          </a:xfrm>
        </p:spPr>
        <p:txBody>
          <a:bodyPr/>
          <a:lstStyle/>
          <a:p>
            <a:pPr>
              <a:buFont typeface="Wingdings" pitchFamily="2" charset="2"/>
              <a:buNone/>
            </a:pPr>
            <a:r>
              <a:rPr lang="en-US" sz="2800" i="1" dirty="0" smtClean="0"/>
              <a:t>Question 1: Does collecting DIBELS data increase the percentage of students reaching benchmark in reading compared to a national sample of students? Does student performance differ depending on sex?</a:t>
            </a:r>
          </a:p>
          <a:p>
            <a:pPr>
              <a:buFont typeface="Wingdings" pitchFamily="2" charset="2"/>
              <a:buNone/>
            </a:pPr>
            <a:endParaRPr lang="en-US" sz="2800" i="1" dirty="0" smtClean="0"/>
          </a:p>
          <a:p>
            <a:pPr>
              <a:buFont typeface="Wingdings" pitchFamily="2" charset="2"/>
              <a:buNone/>
            </a:pPr>
            <a:r>
              <a:rPr lang="en-US" sz="3200" b="1" dirty="0" smtClean="0">
                <a:solidFill>
                  <a:schemeClr val="accent1"/>
                </a:solidFill>
              </a:rPr>
              <a:t>Hypothesis: </a:t>
            </a:r>
            <a:r>
              <a:rPr lang="en-US" sz="3200" dirty="0" smtClean="0">
                <a:solidFill>
                  <a:schemeClr val="accent1"/>
                </a:solidFill>
              </a:rPr>
              <a:t>Collecting DIBELS data will not increase percentage of benchmark students. </a:t>
            </a:r>
          </a:p>
          <a:p>
            <a:pPr>
              <a:buFont typeface="Wingdings" pitchFamily="2" charset="2"/>
              <a:buNone/>
            </a:pPr>
            <a:endParaRPr lang="en-US" sz="3200" dirty="0" smtClean="0">
              <a:solidFill>
                <a:schemeClr val="accent1"/>
              </a:solidFill>
            </a:endParaRPr>
          </a:p>
          <a:p>
            <a:pPr>
              <a:buFont typeface="Wingdings" pitchFamily="2" charset="2"/>
              <a:buNone/>
            </a:pPr>
            <a:r>
              <a:rPr lang="en-US" sz="3200" b="1" dirty="0" smtClean="0">
                <a:solidFill>
                  <a:schemeClr val="accent2"/>
                </a:solidFill>
              </a:rPr>
              <a:t>Statistic: </a:t>
            </a:r>
            <a:r>
              <a:rPr lang="en-US" sz="3200" dirty="0" smtClean="0">
                <a:solidFill>
                  <a:schemeClr val="accent2"/>
                </a:solidFill>
              </a:rPr>
              <a:t>One Sample t-Test</a:t>
            </a:r>
          </a:p>
          <a:p>
            <a:pPr>
              <a:buFont typeface="Wingdings" pitchFamily="2" charset="2"/>
              <a:buNone/>
            </a:pPr>
            <a:endParaRPr lang="en-US" dirty="0" smtClean="0"/>
          </a:p>
        </p:txBody>
      </p:sp>
    </p:spTree>
  </p:cSld>
  <p:clrMapOvr>
    <a:masterClrMapping/>
  </p:clrMapOvr>
  <p:transition>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3" name="Content Placeholder 2"/>
          <p:cNvSpPr>
            <a:spLocks noGrp="1"/>
          </p:cNvSpPr>
          <p:nvPr>
            <p:ph sz="quarter" idx="1"/>
          </p:nvPr>
        </p:nvSpPr>
        <p:spPr>
          <a:xfrm>
            <a:off x="612648" y="1600200"/>
            <a:ext cx="8153400" cy="762000"/>
          </a:xfrm>
        </p:spPr>
        <p:txBody>
          <a:bodyPr/>
          <a:lstStyle/>
          <a:p>
            <a:pPr>
              <a:buNone/>
            </a:pPr>
            <a:r>
              <a:rPr lang="en-US" sz="2000" i="1" dirty="0" smtClean="0"/>
              <a:t>One-Sample t-Test for DIBELS Oral Reading Fluency Winter to Spring 2007 Improvement and DIBELS 2001-2002 Norms</a:t>
            </a:r>
            <a:endParaRPr lang="en-US" sz="2000" dirty="0" smtClean="0"/>
          </a:p>
          <a:p>
            <a:pPr>
              <a:buNone/>
            </a:pPr>
            <a:endParaRPr lang="en-US" dirty="0"/>
          </a:p>
        </p:txBody>
      </p:sp>
      <p:sp>
        <p:nvSpPr>
          <p:cNvPr id="9" name="TextBox 8"/>
          <p:cNvSpPr txBox="1"/>
          <p:nvPr/>
        </p:nvSpPr>
        <p:spPr>
          <a:xfrm>
            <a:off x="838200" y="2438400"/>
            <a:ext cx="7239000" cy="3539430"/>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Study Sample Improvement	174		17.31		10.78</a:t>
            </a:r>
          </a:p>
          <a:p>
            <a:r>
              <a:rPr lang="en-US" sz="1400" dirty="0" smtClean="0"/>
              <a:t>Winter 2007 ORF		174		39.86		30.47</a:t>
            </a:r>
          </a:p>
          <a:p>
            <a:r>
              <a:rPr lang="en-US" sz="1400" dirty="0" smtClean="0"/>
              <a:t>Spring 2007 ORF		174		57.16		30.37</a:t>
            </a:r>
          </a:p>
          <a:p>
            <a:r>
              <a:rPr lang="en-US" sz="1400" dirty="0" smtClean="0"/>
              <a:t>DIBELS Norms Improvement			23.76</a:t>
            </a:r>
          </a:p>
          <a:p>
            <a:r>
              <a:rPr lang="en-US" sz="1400" dirty="0" smtClean="0"/>
              <a:t>Winter 2002 ORF		3,7410		36.89		33.14</a:t>
            </a:r>
          </a:p>
          <a:p>
            <a:r>
              <a:rPr lang="en-US" sz="1400" dirty="0" smtClean="0"/>
              <a:t>Spring 2002 ORF		3,7017		60.65		37.99</a:t>
            </a:r>
          </a:p>
          <a:p>
            <a:endParaRPr lang="en-US" sz="1400" dirty="0" smtClean="0"/>
          </a:p>
          <a:p>
            <a:r>
              <a:rPr lang="en-US" sz="1400" dirty="0" smtClean="0"/>
              <a:t>One-Sample t-Test</a:t>
            </a:r>
          </a:p>
          <a:p>
            <a:r>
              <a:rPr lang="en-US" sz="1400" u="sng" dirty="0" smtClean="0"/>
              <a:t>Effect</a:t>
            </a:r>
            <a:r>
              <a:rPr lang="en-US" sz="1400" dirty="0" smtClean="0"/>
              <a:t>		</a:t>
            </a:r>
            <a:r>
              <a:rPr lang="en-US" sz="1400" u="sng" dirty="0" smtClean="0"/>
              <a:t>Mean Difference</a:t>
            </a:r>
            <a:r>
              <a:rPr lang="en-US" sz="1400" dirty="0" smtClean="0"/>
              <a:t>	</a:t>
            </a:r>
            <a:r>
              <a:rPr lang="en-US" sz="1400" u="sng" dirty="0" smtClean="0"/>
              <a:t>t</a:t>
            </a:r>
            <a:r>
              <a:rPr lang="en-US" sz="1400" dirty="0" smtClean="0"/>
              <a:t>	</a:t>
            </a:r>
            <a:r>
              <a:rPr lang="en-US" sz="1400" u="sng" dirty="0" err="1" smtClean="0"/>
              <a:t>df</a:t>
            </a:r>
            <a:r>
              <a:rPr lang="en-US" sz="1400" dirty="0" smtClean="0"/>
              <a:t>	</a:t>
            </a:r>
            <a:r>
              <a:rPr lang="en-US" sz="1400" u="sng" dirty="0" smtClean="0"/>
              <a:t>Sign.</a:t>
            </a:r>
            <a:endParaRPr lang="en-US" sz="1400" dirty="0" smtClean="0"/>
          </a:p>
          <a:p>
            <a:r>
              <a:rPr lang="en-US" sz="1400" dirty="0" smtClean="0"/>
              <a:t>Improvement	-6.450		-7.89	173	&lt;.001</a:t>
            </a:r>
          </a:p>
          <a:p>
            <a:r>
              <a:rPr lang="en-US" sz="1400" dirty="0" smtClean="0"/>
              <a:t>Winter		2.96		1.28	173	&gt;.05</a:t>
            </a:r>
          </a:p>
          <a:p>
            <a:r>
              <a:rPr lang="en-US" sz="1400" dirty="0" smtClean="0"/>
              <a:t>Spring		-3.49		-1.52	173	&gt;.05</a:t>
            </a:r>
          </a:p>
          <a:p>
            <a:endParaRPr lang="en-US" sz="1400" dirty="0" smtClean="0"/>
          </a:p>
          <a:p>
            <a:r>
              <a:rPr lang="en-US" sz="1400" dirty="0" smtClean="0"/>
              <a:t>Note. Mean numbers are expressed in words correct per minute (</a:t>
            </a:r>
            <a:r>
              <a:rPr lang="en-US" sz="1400" dirty="0" err="1" smtClean="0"/>
              <a:t>wcpm</a:t>
            </a:r>
            <a:r>
              <a:rPr lang="en-US" sz="1400" dirty="0" smtClean="0"/>
              <a:t>).</a:t>
            </a: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3" name="Content Placeholder 2"/>
          <p:cNvSpPr>
            <a:spLocks noGrp="1"/>
          </p:cNvSpPr>
          <p:nvPr>
            <p:ph sz="quarter" idx="1"/>
          </p:nvPr>
        </p:nvSpPr>
        <p:spPr/>
        <p:txBody>
          <a:bodyPr/>
          <a:lstStyle/>
          <a:p>
            <a:r>
              <a:rPr lang="en-US" dirty="0" smtClean="0"/>
              <a:t>Hypothesis was not supported</a:t>
            </a:r>
          </a:p>
          <a:p>
            <a:pPr lvl="1"/>
            <a:r>
              <a:rPr lang="en-US" dirty="0" smtClean="0"/>
              <a:t>Students in the study did not show as much improvement as the national sample</a:t>
            </a:r>
          </a:p>
          <a:p>
            <a:r>
              <a:rPr lang="en-US" dirty="0" smtClean="0"/>
              <a:t>Possible Reasons</a:t>
            </a:r>
          </a:p>
          <a:p>
            <a:pPr lvl="1"/>
            <a:r>
              <a:rPr lang="en-US" dirty="0" smtClean="0"/>
              <a:t>Demographic differences</a:t>
            </a:r>
          </a:p>
          <a:p>
            <a:pPr lvl="1"/>
            <a:r>
              <a:rPr lang="en-US" dirty="0" smtClean="0"/>
              <a:t>Instruction received </a:t>
            </a:r>
            <a:endParaRPr lang="en-US" dirty="0"/>
          </a:p>
        </p:txBody>
      </p:sp>
      <p:pic>
        <p:nvPicPr>
          <p:cNvPr id="5126" name="Picture 6" descr="C:\Documents and Settings\Muhlenberg SD\Local Settings\Temporary Internet Files\Content.IE5\W7N4T0FR\MC900300119[1].wmf"/>
          <p:cNvPicPr>
            <a:picLocks noChangeAspect="1" noChangeArrowheads="1"/>
          </p:cNvPicPr>
          <p:nvPr/>
        </p:nvPicPr>
        <p:blipFill>
          <a:blip r:embed="rId3" cstate="print"/>
          <a:srcRect/>
          <a:stretch>
            <a:fillRect/>
          </a:stretch>
        </p:blipFill>
        <p:spPr bwMode="auto">
          <a:xfrm>
            <a:off x="5638800" y="3505200"/>
            <a:ext cx="1819569" cy="235397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12775" y="228600"/>
            <a:ext cx="8153400" cy="990600"/>
          </a:xfrm>
        </p:spPr>
        <p:txBody>
          <a:bodyPr/>
          <a:lstStyle/>
          <a:p>
            <a:r>
              <a:rPr lang="en-US" dirty="0" smtClean="0"/>
              <a:t>Statistical Analysis and Results</a:t>
            </a:r>
          </a:p>
        </p:txBody>
      </p:sp>
      <p:sp>
        <p:nvSpPr>
          <p:cNvPr id="3" name="Content Placeholder 2"/>
          <p:cNvSpPr>
            <a:spLocks noGrp="1"/>
          </p:cNvSpPr>
          <p:nvPr>
            <p:ph sz="quarter" idx="1"/>
          </p:nvPr>
        </p:nvSpPr>
        <p:spPr>
          <a:xfrm>
            <a:off x="612775" y="1600200"/>
            <a:ext cx="8153400" cy="4495800"/>
          </a:xfrm>
        </p:spPr>
        <p:txBody>
          <a:bodyPr>
            <a:normAutofit fontScale="92500" lnSpcReduction="10000"/>
          </a:bodyPr>
          <a:lstStyle/>
          <a:p>
            <a:pPr marL="514350" indent="-514350" fontAlgn="auto">
              <a:spcAft>
                <a:spcPts val="0"/>
              </a:spcAft>
              <a:buFont typeface="Wingdings"/>
              <a:buNone/>
              <a:defRPr/>
            </a:pPr>
            <a:r>
              <a:rPr lang="en-US" sz="2800" i="1" dirty="0" smtClean="0"/>
              <a:t>Question 2: Does using data analysis teaming to discuss DIBELS data improve student performance in reading beyond levels that were attained when data were collected and not analyzed? Does student performance differ depending on sex? </a:t>
            </a:r>
            <a:r>
              <a:rPr lang="en-US" sz="3200" i="1" dirty="0" smtClean="0"/>
              <a:t>	</a:t>
            </a:r>
          </a:p>
          <a:p>
            <a:pPr marL="514350" indent="-514350" fontAlgn="auto">
              <a:spcAft>
                <a:spcPts val="0"/>
              </a:spcAft>
              <a:buFont typeface="Wingdings"/>
              <a:buNone/>
              <a:defRPr/>
            </a:pPr>
            <a:endParaRPr lang="en-US" sz="3200" i="1" dirty="0" smtClean="0"/>
          </a:p>
          <a:p>
            <a:pPr marL="320040" indent="-320040" fontAlgn="auto">
              <a:spcAft>
                <a:spcPts val="0"/>
              </a:spcAft>
              <a:buFont typeface="Wingdings"/>
              <a:buNone/>
              <a:defRPr/>
            </a:pPr>
            <a:r>
              <a:rPr lang="en-US" sz="3500" b="1" dirty="0" smtClean="0">
                <a:solidFill>
                  <a:schemeClr val="accent1"/>
                </a:solidFill>
              </a:rPr>
              <a:t>Hypothesis: </a:t>
            </a:r>
            <a:r>
              <a:rPr lang="en-US" sz="3500" dirty="0" smtClean="0">
                <a:solidFill>
                  <a:schemeClr val="accent1"/>
                </a:solidFill>
              </a:rPr>
              <a:t>Using DIBELS for DAT will improve student performance in reading.</a:t>
            </a:r>
          </a:p>
          <a:p>
            <a:pPr marL="320040" indent="-320040" fontAlgn="auto">
              <a:spcAft>
                <a:spcPts val="0"/>
              </a:spcAft>
              <a:buFont typeface="Wingdings"/>
              <a:buNone/>
              <a:defRPr/>
            </a:pPr>
            <a:endParaRPr lang="en-US" sz="3500" dirty="0" smtClean="0">
              <a:solidFill>
                <a:schemeClr val="accent1"/>
              </a:solidFill>
            </a:endParaRPr>
          </a:p>
          <a:p>
            <a:pPr marL="320040" indent="-320040" fontAlgn="auto">
              <a:spcAft>
                <a:spcPts val="0"/>
              </a:spcAft>
              <a:buFont typeface="Wingdings"/>
              <a:buNone/>
              <a:defRPr/>
            </a:pPr>
            <a:r>
              <a:rPr lang="en-US" sz="3500" b="1" dirty="0" smtClean="0">
                <a:solidFill>
                  <a:schemeClr val="accent2"/>
                </a:solidFill>
              </a:rPr>
              <a:t>Statistic: </a:t>
            </a:r>
            <a:r>
              <a:rPr lang="en-US" sz="3500" dirty="0" smtClean="0">
                <a:solidFill>
                  <a:schemeClr val="accent2"/>
                </a:solidFill>
              </a:rPr>
              <a:t>ANOVA-RM</a:t>
            </a:r>
          </a:p>
          <a:p>
            <a:pPr marL="514350" indent="-514350" fontAlgn="auto">
              <a:spcAft>
                <a:spcPts val="0"/>
              </a:spcAft>
              <a:buFont typeface="Wingdings"/>
              <a:buNone/>
              <a:defRPr/>
            </a:pPr>
            <a:endParaRPr lang="en-US" sz="3200" dirty="0" smtClean="0"/>
          </a:p>
          <a:p>
            <a:pPr marL="320040" indent="-320040" fontAlgn="auto">
              <a:spcAft>
                <a:spcPts val="0"/>
              </a:spcAft>
              <a:buFont typeface="Wingdings"/>
              <a:buNone/>
              <a:defRPr/>
            </a:pPr>
            <a:endParaRPr lang="en-US" dirty="0"/>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Winter to Spring 2007 and 2009</a:t>
            </a:r>
            <a:endParaRPr lang="en-US" sz="2000" dirty="0" smtClean="0"/>
          </a:p>
          <a:p>
            <a:pPr>
              <a:buNone/>
            </a:pPr>
            <a:endParaRPr lang="en-US" dirty="0"/>
          </a:p>
        </p:txBody>
      </p:sp>
      <p:sp>
        <p:nvSpPr>
          <p:cNvPr id="5" name="TextBox 4"/>
          <p:cNvSpPr txBox="1"/>
          <p:nvPr/>
        </p:nvSpPr>
        <p:spPr>
          <a:xfrm>
            <a:off x="838200" y="2438400"/>
            <a:ext cx="7239000" cy="3323987"/>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Winter 2007		174		39.9		30.5</a:t>
            </a:r>
          </a:p>
          <a:p>
            <a:r>
              <a:rPr lang="en-US" sz="1400" dirty="0" smtClean="0"/>
              <a:t>Male			88		39.1		28.4</a:t>
            </a:r>
          </a:p>
          <a:p>
            <a:r>
              <a:rPr lang="en-US" sz="1400" dirty="0" smtClean="0"/>
              <a:t>Female			86		40.7		32.6</a:t>
            </a:r>
          </a:p>
          <a:p>
            <a:r>
              <a:rPr lang="en-US" sz="1400" dirty="0" smtClean="0"/>
              <a:t>Spring 2007		174		57.2		30.4</a:t>
            </a:r>
          </a:p>
          <a:p>
            <a:r>
              <a:rPr lang="en-US" sz="1400" dirty="0" smtClean="0"/>
              <a:t>Male			88		57.2		27.8</a:t>
            </a:r>
          </a:p>
          <a:p>
            <a:r>
              <a:rPr lang="en-US" sz="1400" dirty="0" smtClean="0"/>
              <a:t>Female			86		57.2		33.0</a:t>
            </a:r>
          </a:p>
          <a:p>
            <a:r>
              <a:rPr lang="en-US" sz="1400" dirty="0" smtClean="0"/>
              <a:t>Winter 2009		174		101.3		33.6</a:t>
            </a:r>
          </a:p>
          <a:p>
            <a:r>
              <a:rPr lang="en-US" sz="1400" dirty="0" smtClean="0"/>
              <a:t>Male			88		102.0		31.4</a:t>
            </a:r>
          </a:p>
          <a:p>
            <a:r>
              <a:rPr lang="en-US" sz="1400" dirty="0" smtClean="0"/>
              <a:t>Female			86		100.6		35.9</a:t>
            </a:r>
          </a:p>
          <a:p>
            <a:r>
              <a:rPr lang="en-US" sz="1400" dirty="0" smtClean="0"/>
              <a:t>Spring 2009		174		118.1		32.6</a:t>
            </a:r>
          </a:p>
          <a:p>
            <a:r>
              <a:rPr lang="en-US" sz="1400" dirty="0" smtClean="0"/>
              <a:t>Male			88		118.5		32.2</a:t>
            </a:r>
          </a:p>
          <a:p>
            <a:r>
              <a:rPr lang="en-US" sz="1400" dirty="0" smtClean="0"/>
              <a:t>Female			86		117.7		33.1</a:t>
            </a:r>
          </a:p>
          <a:p>
            <a:endParaRPr lang="en-US" sz="1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Winter to Spring 2007 and 2009</a:t>
            </a:r>
            <a:endParaRPr lang="en-US" sz="2000" dirty="0" smtClean="0"/>
          </a:p>
          <a:p>
            <a:pPr>
              <a:buNone/>
            </a:pPr>
            <a:endParaRPr lang="en-US" dirty="0"/>
          </a:p>
        </p:txBody>
      </p:sp>
      <p:sp>
        <p:nvSpPr>
          <p:cNvPr id="5" name="TextBox 4"/>
          <p:cNvSpPr txBox="1"/>
          <p:nvPr/>
        </p:nvSpPr>
        <p:spPr>
          <a:xfrm>
            <a:off x="838200" y="2438400"/>
            <a:ext cx="7239000" cy="3323987"/>
          </a:xfrm>
          <a:prstGeom prst="rect">
            <a:avLst/>
          </a:prstGeom>
          <a:noFill/>
        </p:spPr>
        <p:txBody>
          <a:bodyPr wrap="square" rtlCol="0">
            <a:spAutoFit/>
          </a:bodyPr>
          <a:lstStyle/>
          <a:p>
            <a:r>
              <a:rPr lang="en-US" sz="1400" dirty="0" smtClean="0"/>
              <a:t>Analysis of Variance – Repeated Measures</a:t>
            </a:r>
          </a:p>
          <a:p>
            <a:r>
              <a:rPr lang="en-US" sz="1400" u="sng" dirty="0" smtClean="0"/>
              <a:t>Effect</a:t>
            </a:r>
            <a:r>
              <a:rPr lang="en-US" sz="1400" dirty="0" smtClean="0"/>
              <a:t>	</a:t>
            </a:r>
            <a:r>
              <a:rPr lang="en-US" sz="1400" u="sng" dirty="0" smtClean="0"/>
              <a:t>MS</a:t>
            </a:r>
            <a:r>
              <a:rPr lang="en-US" sz="1400" dirty="0" smtClean="0"/>
              <a:t>	 </a:t>
            </a:r>
            <a:r>
              <a:rPr lang="en-US" sz="1400" u="sng" dirty="0" smtClean="0"/>
              <a:t>F</a:t>
            </a:r>
            <a:r>
              <a:rPr lang="en-US" sz="1400" dirty="0" smtClean="0"/>
              <a:t>	</a:t>
            </a:r>
            <a:r>
              <a:rPr lang="en-US" sz="1400" u="sng" dirty="0" err="1" smtClean="0"/>
              <a:t>df</a:t>
            </a:r>
            <a:r>
              <a:rPr lang="en-US" sz="1400" dirty="0" smtClean="0"/>
              <a:t>	</a:t>
            </a:r>
            <a:r>
              <a:rPr lang="en-US" sz="1400" u="sng" dirty="0" smtClean="0"/>
              <a:t>p</a:t>
            </a:r>
            <a:r>
              <a:rPr lang="en-US" sz="1400" dirty="0" smtClean="0"/>
              <a:t>	</a:t>
            </a:r>
            <a:r>
              <a:rPr lang="en-US" sz="1400" u="sng" dirty="0" smtClean="0"/>
              <a:t>Partial Eta Squared</a:t>
            </a:r>
            <a:endParaRPr lang="en-US" sz="1400" dirty="0" smtClean="0"/>
          </a:p>
          <a:p>
            <a:r>
              <a:rPr lang="en-US" sz="1400" dirty="0" smtClean="0"/>
              <a:t>Time	234,096.8	 1,369/7	3	&lt;.001	.888</a:t>
            </a:r>
          </a:p>
          <a:p>
            <a:r>
              <a:rPr lang="en-US" sz="1400" dirty="0" smtClean="0"/>
              <a:t>Sex	3.5	 .0	1	&gt;.05	.000</a:t>
            </a:r>
          </a:p>
          <a:p>
            <a:r>
              <a:rPr lang="en-US" sz="1400" dirty="0" smtClean="0"/>
              <a:t>Time*Sex	75.0	 .4	3	&gt;.05	.003</a:t>
            </a:r>
          </a:p>
          <a:p>
            <a:r>
              <a:rPr lang="en-US" sz="1400" dirty="0" smtClean="0"/>
              <a:t>Error	170.9		516</a:t>
            </a:r>
          </a:p>
          <a:p>
            <a:endParaRPr lang="en-US" sz="1400" dirty="0" smtClean="0"/>
          </a:p>
          <a:p>
            <a:r>
              <a:rPr lang="en-US" sz="1400" dirty="0" smtClean="0"/>
              <a:t>Post Hoc Comparison of Means</a:t>
            </a:r>
          </a:p>
          <a:p>
            <a:r>
              <a:rPr lang="en-US" sz="1400" dirty="0" smtClean="0"/>
              <a:t>	W 2007	Sp 2007	W 2009	Sp 2009</a:t>
            </a:r>
          </a:p>
          <a:p>
            <a:r>
              <a:rPr lang="en-US" sz="1400" dirty="0" smtClean="0"/>
              <a:t>W 2007	-	17.3*	61.5*	78.2*</a:t>
            </a:r>
          </a:p>
          <a:p>
            <a:r>
              <a:rPr lang="en-US" sz="1400" dirty="0" smtClean="0"/>
              <a:t>Sp 2007	-	-	44.2*	60.9*</a:t>
            </a:r>
          </a:p>
          <a:p>
            <a:r>
              <a:rPr lang="en-US" sz="1400" dirty="0" smtClean="0"/>
              <a:t>W 2009	-	-	-	16.8*</a:t>
            </a:r>
          </a:p>
          <a:p>
            <a:endParaRPr lang="en-US" sz="1400" dirty="0" smtClean="0"/>
          </a:p>
          <a:p>
            <a:r>
              <a:rPr lang="en-US" sz="1400" dirty="0" smtClean="0"/>
              <a:t>Note. Mean numbers are expressed in words correct per minute (</a:t>
            </a:r>
            <a:r>
              <a:rPr lang="en-US" sz="1400" dirty="0" err="1" smtClean="0"/>
              <a:t>wcpm</a:t>
            </a:r>
            <a:r>
              <a:rPr lang="en-US" sz="1400" dirty="0" smtClean="0"/>
              <a:t>). </a:t>
            </a:r>
          </a:p>
          <a:p>
            <a:r>
              <a:rPr lang="en-US" sz="1400" dirty="0" smtClean="0"/>
              <a:t>* Significant at the .001 level.</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Improvement Scores 2007 and 2009</a:t>
            </a:r>
            <a:endParaRPr lang="en-US" sz="2000" dirty="0" smtClean="0"/>
          </a:p>
          <a:p>
            <a:pPr>
              <a:buNone/>
            </a:pPr>
            <a:endParaRPr lang="en-US" dirty="0"/>
          </a:p>
        </p:txBody>
      </p:sp>
      <p:sp>
        <p:nvSpPr>
          <p:cNvPr id="5" name="TextBox 4"/>
          <p:cNvSpPr txBox="1"/>
          <p:nvPr/>
        </p:nvSpPr>
        <p:spPr>
          <a:xfrm>
            <a:off x="838200" y="2438400"/>
            <a:ext cx="7239000" cy="4185761"/>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2006-2007			174		17.3		10.8</a:t>
            </a:r>
          </a:p>
          <a:p>
            <a:r>
              <a:rPr lang="en-US" sz="1400" dirty="0" smtClean="0"/>
              <a:t>Male			88		18.1		11.1</a:t>
            </a:r>
          </a:p>
          <a:p>
            <a:r>
              <a:rPr lang="en-US" sz="1400" dirty="0" smtClean="0"/>
              <a:t>Female			86		16.5		10.4</a:t>
            </a:r>
          </a:p>
          <a:p>
            <a:r>
              <a:rPr lang="en-US" sz="1400" dirty="0" smtClean="0"/>
              <a:t>2008-2009			174		16.8		13.2</a:t>
            </a:r>
          </a:p>
          <a:p>
            <a:r>
              <a:rPr lang="en-US" sz="1400" dirty="0" smtClean="0"/>
              <a:t>Male			88		16.5		12.1</a:t>
            </a:r>
          </a:p>
          <a:p>
            <a:r>
              <a:rPr lang="en-US" sz="1400" dirty="0" smtClean="0"/>
              <a:t>Female			86		17.1		14.3</a:t>
            </a:r>
          </a:p>
          <a:p>
            <a:endParaRPr lang="en-US" sz="1400" dirty="0" smtClean="0"/>
          </a:p>
          <a:p>
            <a:r>
              <a:rPr lang="en-US" sz="1400" dirty="0" smtClean="0"/>
              <a:t>Analysis of Variance – Repeated Measures</a:t>
            </a:r>
          </a:p>
          <a:p>
            <a:r>
              <a:rPr lang="en-US" sz="1400" u="sng" dirty="0" smtClean="0"/>
              <a:t>Effect</a:t>
            </a:r>
            <a:r>
              <a:rPr lang="en-US" sz="1400" dirty="0" smtClean="0"/>
              <a:t>	</a:t>
            </a:r>
            <a:r>
              <a:rPr lang="en-US" sz="1400" u="sng" dirty="0" smtClean="0"/>
              <a:t>MS</a:t>
            </a:r>
            <a:r>
              <a:rPr lang="en-US" sz="1400" dirty="0" smtClean="0"/>
              <a:t>	</a:t>
            </a:r>
            <a:r>
              <a:rPr lang="en-US" sz="1400" u="sng" dirty="0" smtClean="0"/>
              <a:t>F</a:t>
            </a:r>
            <a:r>
              <a:rPr lang="en-US" sz="1400" dirty="0" smtClean="0"/>
              <a:t>	</a:t>
            </a:r>
            <a:r>
              <a:rPr lang="en-US" sz="1400" u="sng" dirty="0" err="1" smtClean="0"/>
              <a:t>df</a:t>
            </a:r>
            <a:r>
              <a:rPr lang="en-US" sz="1400" dirty="0" smtClean="0"/>
              <a:t>	</a:t>
            </a:r>
            <a:r>
              <a:rPr lang="en-US" sz="1400" u="sng" dirty="0" smtClean="0"/>
              <a:t>p</a:t>
            </a:r>
            <a:r>
              <a:rPr lang="en-US" sz="1400" dirty="0" smtClean="0"/>
              <a:t>	</a:t>
            </a:r>
            <a:r>
              <a:rPr lang="en-US" sz="1400" u="sng" dirty="0" smtClean="0"/>
              <a:t>Partial Eta Squared</a:t>
            </a:r>
            <a:endParaRPr lang="en-US" sz="1400" dirty="0" smtClean="0"/>
          </a:p>
          <a:p>
            <a:r>
              <a:rPr lang="en-US" sz="1400" dirty="0" smtClean="0"/>
              <a:t>Year	24.2	.2	1	&gt;.05	.001</a:t>
            </a:r>
          </a:p>
          <a:p>
            <a:r>
              <a:rPr lang="en-US" sz="1400" dirty="0" smtClean="0"/>
              <a:t>Sex	22.2	.1	1	&gt;.05	.001</a:t>
            </a:r>
          </a:p>
          <a:p>
            <a:r>
              <a:rPr lang="en-US" sz="1400" dirty="0" smtClean="0"/>
              <a:t>Year*Sex	109.2	.8	1	&gt;.05	.005</a:t>
            </a:r>
          </a:p>
          <a:p>
            <a:r>
              <a:rPr lang="en-US" sz="1400" dirty="0" smtClean="0"/>
              <a:t>Error	135.6		172</a:t>
            </a:r>
          </a:p>
          <a:p>
            <a:endParaRPr lang="en-US" sz="1400" dirty="0" smtClean="0"/>
          </a:p>
          <a:p>
            <a:r>
              <a:rPr lang="en-US" sz="1400" dirty="0" smtClean="0"/>
              <a:t>Note. Mean numbers are expressed in words correct per minute (</a:t>
            </a:r>
            <a:r>
              <a:rPr lang="en-US" sz="1400" dirty="0" err="1" smtClean="0"/>
              <a:t>wcpm</a:t>
            </a:r>
            <a:r>
              <a:rPr lang="en-US" sz="1400" dirty="0" smtClean="0"/>
              <a:t>).</a:t>
            </a:r>
          </a:p>
          <a:p>
            <a:endParaRPr lang="en-US" sz="1400" dirty="0" smtClean="0"/>
          </a:p>
          <a:p>
            <a:endParaRPr lang="en-US" sz="1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DIBELS ORF Winter and Spring Percentage of Students at Benchmark Levels 2007 and 2009</a:t>
            </a:r>
            <a:endParaRPr lang="en-US" sz="2000" dirty="0" smtClean="0"/>
          </a:p>
          <a:p>
            <a:pPr>
              <a:buNone/>
            </a:pPr>
            <a:endParaRPr lang="en-US" dirty="0"/>
          </a:p>
        </p:txBody>
      </p:sp>
      <p:sp>
        <p:nvSpPr>
          <p:cNvPr id="5" name="TextBox 4"/>
          <p:cNvSpPr txBox="1"/>
          <p:nvPr/>
        </p:nvSpPr>
        <p:spPr>
          <a:xfrm>
            <a:off x="838200" y="2438400"/>
            <a:ext cx="7391400" cy="3323987"/>
          </a:xfrm>
          <a:prstGeom prst="rect">
            <a:avLst/>
          </a:prstGeom>
          <a:noFill/>
        </p:spPr>
        <p:txBody>
          <a:bodyPr wrap="square" rtlCol="0">
            <a:spAutoFit/>
          </a:bodyPr>
          <a:lstStyle/>
          <a:p>
            <a:r>
              <a:rPr lang="en-US" sz="1400" dirty="0" smtClean="0"/>
              <a:t>		</a:t>
            </a:r>
            <a:r>
              <a:rPr lang="en-US" sz="1400" u="sng" dirty="0" smtClean="0"/>
              <a:t>AR Winter</a:t>
            </a:r>
            <a:r>
              <a:rPr lang="en-US" sz="1400" dirty="0" smtClean="0"/>
              <a:t>	</a:t>
            </a:r>
            <a:r>
              <a:rPr lang="en-US" sz="1400" u="sng" dirty="0" smtClean="0"/>
              <a:t>AR Spring</a:t>
            </a:r>
            <a:r>
              <a:rPr lang="en-US" sz="1400" dirty="0" smtClean="0"/>
              <a:t>	</a:t>
            </a:r>
            <a:r>
              <a:rPr lang="en-US" sz="1400" u="sng" dirty="0" smtClean="0"/>
              <a:t>SR Winter</a:t>
            </a:r>
            <a:r>
              <a:rPr lang="en-US" sz="1400" dirty="0" smtClean="0"/>
              <a:t>	</a:t>
            </a:r>
            <a:r>
              <a:rPr lang="en-US" sz="1400" u="sng" dirty="0" smtClean="0"/>
              <a:t>SR Spring</a:t>
            </a:r>
            <a:r>
              <a:rPr lang="en-US" sz="1400" dirty="0" smtClean="0"/>
              <a:t>	</a:t>
            </a:r>
            <a:r>
              <a:rPr lang="en-US" sz="1400" u="sng" dirty="0" smtClean="0"/>
              <a:t>LR Winter</a:t>
            </a:r>
            <a:r>
              <a:rPr lang="en-US" sz="1400" dirty="0" smtClean="0"/>
              <a:t>	</a:t>
            </a:r>
            <a:r>
              <a:rPr lang="en-US" sz="1400" u="sng" dirty="0" smtClean="0"/>
              <a:t>LR Spring</a:t>
            </a:r>
            <a:r>
              <a:rPr lang="en-US" sz="1400" dirty="0" smtClean="0"/>
              <a:t>	</a:t>
            </a:r>
            <a:endParaRPr lang="en-US" sz="1400" u="sng" dirty="0" smtClean="0"/>
          </a:p>
          <a:p>
            <a:r>
              <a:rPr lang="en-US" sz="1400" dirty="0" smtClean="0"/>
              <a:t>First Grade (2007)	3%	4%	25%	28%	72%	68%</a:t>
            </a:r>
          </a:p>
          <a:p>
            <a:r>
              <a:rPr lang="en-US" sz="1400" dirty="0" smtClean="0"/>
              <a:t>Male		3%	3%	22%	26%	75%	70%</a:t>
            </a:r>
          </a:p>
          <a:p>
            <a:r>
              <a:rPr lang="en-US" sz="1400" dirty="0" smtClean="0"/>
              <a:t>Female		3%	5%	28%	29%	69%	66%</a:t>
            </a:r>
          </a:p>
          <a:p>
            <a:r>
              <a:rPr lang="en-US" sz="1400" dirty="0" smtClean="0"/>
              <a:t>Third Grade (2009)	14%	10%	26%	29%	60%	61%</a:t>
            </a:r>
          </a:p>
          <a:p>
            <a:r>
              <a:rPr lang="en-US" sz="1400" dirty="0" smtClean="0"/>
              <a:t>Male 		13%	10%	27%	28%	60%	61%</a:t>
            </a:r>
          </a:p>
          <a:p>
            <a:r>
              <a:rPr lang="en-US" sz="1400" dirty="0" smtClean="0"/>
              <a:t>Female		16%	10%	24%	29%	59%	60%</a:t>
            </a:r>
          </a:p>
          <a:p>
            <a:endParaRPr lang="en-US" sz="1400" dirty="0" smtClean="0"/>
          </a:p>
          <a:p>
            <a:r>
              <a:rPr lang="en-US" sz="1400" dirty="0" smtClean="0"/>
              <a:t>Friedman Test			</a:t>
            </a:r>
            <a:r>
              <a:rPr lang="en-US" sz="1400" dirty="0" err="1" smtClean="0"/>
              <a:t>Wilcoxon</a:t>
            </a:r>
            <a:r>
              <a:rPr lang="en-US" sz="1400" dirty="0" smtClean="0"/>
              <a:t> Test</a:t>
            </a:r>
          </a:p>
          <a:p>
            <a:r>
              <a:rPr lang="en-US" sz="1400" dirty="0" smtClean="0"/>
              <a:t>Overall	p&lt;.001		Overall	p&gt;.05</a:t>
            </a:r>
          </a:p>
          <a:p>
            <a:r>
              <a:rPr lang="en-US" sz="1400" dirty="0" smtClean="0"/>
              <a:t>Male	p&lt;.001		Males	p&gt;.05</a:t>
            </a:r>
          </a:p>
          <a:p>
            <a:r>
              <a:rPr lang="en-US" sz="1400" dirty="0" smtClean="0"/>
              <a:t>Female	p=.001		Females	p&gt;.05</a:t>
            </a:r>
          </a:p>
          <a:p>
            <a:endParaRPr lang="en-US" sz="1400" dirty="0" smtClean="0"/>
          </a:p>
          <a:p>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2775" y="228600"/>
            <a:ext cx="8153400" cy="990600"/>
          </a:xfrm>
        </p:spPr>
        <p:txBody>
          <a:bodyPr/>
          <a:lstStyle/>
          <a:p>
            <a:r>
              <a:rPr lang="en-US" dirty="0" smtClean="0"/>
              <a:t>Dissertation Defense </a:t>
            </a:r>
          </a:p>
        </p:txBody>
      </p:sp>
      <p:sp>
        <p:nvSpPr>
          <p:cNvPr id="3" name="Content Placeholder 2"/>
          <p:cNvSpPr>
            <a:spLocks noGrp="1"/>
          </p:cNvSpPr>
          <p:nvPr>
            <p:ph sz="quarter" idx="1"/>
          </p:nvPr>
        </p:nvSpPr>
        <p:spPr>
          <a:xfrm>
            <a:off x="612775" y="1600200"/>
            <a:ext cx="8153400" cy="4495800"/>
          </a:xfrm>
        </p:spPr>
        <p:txBody>
          <a:bodyPr>
            <a:normAutofit lnSpcReduction="10000"/>
          </a:bodyPr>
          <a:lstStyle/>
          <a:p>
            <a:pPr marL="320040" indent="-320040" fontAlgn="auto">
              <a:spcAft>
                <a:spcPts val="0"/>
              </a:spcAft>
              <a:buFont typeface="Wingdings"/>
              <a:buChar char=""/>
              <a:defRPr/>
            </a:pPr>
            <a:r>
              <a:rPr lang="en-US" dirty="0" smtClean="0"/>
              <a:t>Rationale for study</a:t>
            </a:r>
          </a:p>
          <a:p>
            <a:pPr marL="320040" indent="-320040" fontAlgn="auto">
              <a:spcAft>
                <a:spcPts val="0"/>
              </a:spcAft>
              <a:buFont typeface="Wingdings"/>
              <a:buChar char=""/>
              <a:defRPr/>
            </a:pPr>
            <a:r>
              <a:rPr lang="en-US" dirty="0" smtClean="0"/>
              <a:t>Literature review</a:t>
            </a:r>
          </a:p>
          <a:p>
            <a:pPr marL="320040" indent="-320040" fontAlgn="auto">
              <a:spcAft>
                <a:spcPts val="0"/>
              </a:spcAft>
              <a:buFont typeface="Wingdings"/>
              <a:buChar char=""/>
              <a:defRPr/>
            </a:pPr>
            <a:r>
              <a:rPr lang="en-US" dirty="0" smtClean="0"/>
              <a:t>School district data collection timeline</a:t>
            </a:r>
          </a:p>
          <a:p>
            <a:pPr marL="320040" indent="-320040" fontAlgn="auto">
              <a:spcAft>
                <a:spcPts val="0"/>
              </a:spcAft>
              <a:buFont typeface="Wingdings"/>
              <a:buChar char=""/>
              <a:defRPr/>
            </a:pPr>
            <a:r>
              <a:rPr lang="en-US" dirty="0" smtClean="0"/>
              <a:t>Study design</a:t>
            </a:r>
          </a:p>
          <a:p>
            <a:pPr marL="320040" indent="-320040" fontAlgn="auto">
              <a:spcAft>
                <a:spcPts val="0"/>
              </a:spcAft>
              <a:buFont typeface="Wingdings"/>
              <a:buChar char=""/>
              <a:defRPr/>
            </a:pPr>
            <a:r>
              <a:rPr lang="en-US" dirty="0" smtClean="0"/>
              <a:t>Research questions and variables</a:t>
            </a:r>
          </a:p>
          <a:p>
            <a:pPr marL="320040" indent="-320040" fontAlgn="auto">
              <a:spcAft>
                <a:spcPts val="0"/>
              </a:spcAft>
              <a:buFont typeface="Wingdings"/>
              <a:buChar char=""/>
              <a:defRPr/>
            </a:pPr>
            <a:r>
              <a:rPr lang="en-US" dirty="0" smtClean="0"/>
              <a:t>Procedures</a:t>
            </a:r>
          </a:p>
          <a:p>
            <a:pPr marL="320040" indent="-320040" fontAlgn="auto">
              <a:spcAft>
                <a:spcPts val="0"/>
              </a:spcAft>
              <a:buFont typeface="Wingdings"/>
              <a:buChar char=""/>
              <a:defRPr/>
            </a:pPr>
            <a:r>
              <a:rPr lang="en-US" dirty="0" smtClean="0"/>
              <a:t>Statistical analyses and results</a:t>
            </a:r>
          </a:p>
          <a:p>
            <a:pPr marL="320040" indent="-320040" fontAlgn="auto">
              <a:spcAft>
                <a:spcPts val="0"/>
              </a:spcAft>
              <a:buFont typeface="Wingdings"/>
              <a:buChar char=""/>
              <a:defRPr/>
            </a:pPr>
            <a:r>
              <a:rPr lang="en-US" dirty="0" smtClean="0"/>
              <a:t>Conclusions </a:t>
            </a:r>
          </a:p>
          <a:p>
            <a:pPr marL="320040" indent="-320040" fontAlgn="auto">
              <a:spcAft>
                <a:spcPts val="0"/>
              </a:spcAft>
              <a:buFont typeface="Wingdings"/>
              <a:buChar char=""/>
              <a:defRPr/>
            </a:pPr>
            <a:r>
              <a:rPr lang="en-US" dirty="0" smtClean="0"/>
              <a:t>Committee discussion</a:t>
            </a:r>
            <a:endParaRPr lang="en-US"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3" name="Content Placeholder 2"/>
          <p:cNvSpPr>
            <a:spLocks noGrp="1"/>
          </p:cNvSpPr>
          <p:nvPr>
            <p:ph sz="quarter" idx="1"/>
          </p:nvPr>
        </p:nvSpPr>
        <p:spPr>
          <a:xfrm>
            <a:off x="612648" y="1600200"/>
            <a:ext cx="8153400" cy="4724400"/>
          </a:xfrm>
        </p:spPr>
        <p:txBody>
          <a:bodyPr/>
          <a:lstStyle/>
          <a:p>
            <a:r>
              <a:rPr lang="en-US" dirty="0" smtClean="0"/>
              <a:t>Hypothesis was not supported</a:t>
            </a:r>
          </a:p>
          <a:p>
            <a:pPr lvl="1"/>
            <a:r>
              <a:rPr lang="en-US" dirty="0" smtClean="0"/>
              <a:t>Showed growth in reading over time</a:t>
            </a:r>
          </a:p>
          <a:p>
            <a:pPr lvl="1"/>
            <a:r>
              <a:rPr lang="en-US" dirty="0" smtClean="0"/>
              <a:t>Did not show significant improvement after DAT for DIBELS began</a:t>
            </a:r>
          </a:p>
          <a:p>
            <a:pPr lvl="1"/>
            <a:r>
              <a:rPr lang="en-US" dirty="0" smtClean="0"/>
              <a:t>Differences in benchmark levels</a:t>
            </a:r>
          </a:p>
          <a:p>
            <a:pPr lvl="1"/>
            <a:r>
              <a:rPr lang="en-US" dirty="0" smtClean="0"/>
              <a:t>No differences in improvement in risk levels</a:t>
            </a:r>
          </a:p>
          <a:p>
            <a:r>
              <a:rPr lang="en-US" dirty="0" smtClean="0"/>
              <a:t>Possible Reasons</a:t>
            </a:r>
          </a:p>
          <a:p>
            <a:pPr lvl="1"/>
            <a:r>
              <a:rPr lang="en-US" dirty="0" smtClean="0"/>
              <a:t>DAT is not effective</a:t>
            </a:r>
          </a:p>
          <a:p>
            <a:pPr lvl="1"/>
            <a:r>
              <a:rPr lang="en-US" dirty="0" smtClean="0"/>
              <a:t>Fidelity of strategies</a:t>
            </a:r>
            <a:endParaRPr lang="en-US" dirty="0"/>
          </a:p>
        </p:txBody>
      </p:sp>
      <p:pic>
        <p:nvPicPr>
          <p:cNvPr id="6146" name="Picture 2" descr="C:\Documents and Settings\Muhlenberg SD\Local Settings\Temporary Internet Files\Content.IE5\CMELCU28\MC900334112[1].wmf"/>
          <p:cNvPicPr>
            <a:picLocks noChangeAspect="1" noChangeArrowheads="1"/>
          </p:cNvPicPr>
          <p:nvPr/>
        </p:nvPicPr>
        <p:blipFill>
          <a:blip r:embed="rId3" cstate="print"/>
          <a:srcRect/>
          <a:stretch>
            <a:fillRect/>
          </a:stretch>
        </p:blipFill>
        <p:spPr bwMode="auto">
          <a:xfrm>
            <a:off x="6096000" y="4724400"/>
            <a:ext cx="1447800" cy="1498917"/>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12775" y="228600"/>
            <a:ext cx="8153400" cy="990600"/>
          </a:xfrm>
        </p:spPr>
        <p:txBody>
          <a:bodyPr/>
          <a:lstStyle/>
          <a:p>
            <a:r>
              <a:rPr lang="en-US" dirty="0" smtClean="0"/>
              <a:t>Statistical Analysis and Results</a:t>
            </a:r>
          </a:p>
        </p:txBody>
      </p:sp>
      <p:sp>
        <p:nvSpPr>
          <p:cNvPr id="3" name="Content Placeholder 2"/>
          <p:cNvSpPr>
            <a:spLocks noGrp="1"/>
          </p:cNvSpPr>
          <p:nvPr>
            <p:ph sz="quarter" idx="1"/>
          </p:nvPr>
        </p:nvSpPr>
        <p:spPr>
          <a:xfrm>
            <a:off x="612775" y="1600200"/>
            <a:ext cx="8153400" cy="4495800"/>
          </a:xfrm>
        </p:spPr>
        <p:txBody>
          <a:bodyPr>
            <a:normAutofit fontScale="92500" lnSpcReduction="20000"/>
          </a:bodyPr>
          <a:lstStyle/>
          <a:p>
            <a:pPr marL="514350" indent="-514350" fontAlgn="auto">
              <a:spcAft>
                <a:spcPts val="0"/>
              </a:spcAft>
              <a:buFont typeface="Wingdings"/>
              <a:buNone/>
              <a:defRPr/>
            </a:pPr>
            <a:r>
              <a:rPr lang="en-US" sz="2800" i="1" dirty="0" smtClean="0"/>
              <a:t>Question 3: Does analyzing DIBELS data and walkthrough data for data analysis teaming improve student reading performance beyond no data analysis teaming or data analysis teaming for DIBELS data only? Does student performance differ depending on sex? </a:t>
            </a:r>
          </a:p>
          <a:p>
            <a:pPr marL="514350" indent="-514350" fontAlgn="auto">
              <a:spcAft>
                <a:spcPts val="0"/>
              </a:spcAft>
              <a:buFont typeface="Wingdings"/>
              <a:buNone/>
              <a:defRPr/>
            </a:pPr>
            <a:endParaRPr lang="en-US" sz="2800" i="1" dirty="0" smtClean="0"/>
          </a:p>
          <a:p>
            <a:pPr marL="320040" indent="-320040" fontAlgn="auto">
              <a:spcAft>
                <a:spcPts val="0"/>
              </a:spcAft>
              <a:buFont typeface="Wingdings"/>
              <a:buNone/>
              <a:defRPr/>
            </a:pPr>
            <a:r>
              <a:rPr lang="en-US" sz="3500" b="1" dirty="0" smtClean="0">
                <a:solidFill>
                  <a:schemeClr val="accent1"/>
                </a:solidFill>
              </a:rPr>
              <a:t>Hypothesis: </a:t>
            </a:r>
            <a:r>
              <a:rPr lang="en-US" sz="3500" dirty="0" smtClean="0">
                <a:solidFill>
                  <a:schemeClr val="accent1"/>
                </a:solidFill>
              </a:rPr>
              <a:t>DIBELS and walkthrough DAT will add to the improvement of student performance.</a:t>
            </a:r>
          </a:p>
          <a:p>
            <a:pPr marL="320040" indent="-320040" fontAlgn="auto">
              <a:spcAft>
                <a:spcPts val="0"/>
              </a:spcAft>
              <a:buFont typeface="Wingdings"/>
              <a:buNone/>
              <a:defRPr/>
            </a:pPr>
            <a:endParaRPr lang="en-US" sz="3500" dirty="0" smtClean="0">
              <a:solidFill>
                <a:schemeClr val="accent1"/>
              </a:solidFill>
            </a:endParaRPr>
          </a:p>
          <a:p>
            <a:pPr marL="320040" indent="-320040" fontAlgn="auto">
              <a:spcAft>
                <a:spcPts val="0"/>
              </a:spcAft>
              <a:buFont typeface="Wingdings"/>
              <a:buNone/>
              <a:defRPr/>
            </a:pPr>
            <a:r>
              <a:rPr lang="en-US" sz="3500" b="1" dirty="0" smtClean="0">
                <a:solidFill>
                  <a:schemeClr val="accent2"/>
                </a:solidFill>
              </a:rPr>
              <a:t>Statistic: </a:t>
            </a:r>
            <a:r>
              <a:rPr lang="en-US" sz="3500" dirty="0" smtClean="0">
                <a:solidFill>
                  <a:schemeClr val="accent2"/>
                </a:solidFill>
              </a:rPr>
              <a:t>ANOVA-RM</a:t>
            </a:r>
          </a:p>
          <a:p>
            <a:pPr marL="514350" indent="-514350" fontAlgn="auto">
              <a:spcAft>
                <a:spcPts val="0"/>
              </a:spcAft>
              <a:buFont typeface="Wingdings"/>
              <a:buNone/>
              <a:defRPr/>
            </a:pPr>
            <a:endParaRPr lang="en-US" sz="2800" dirty="0" smtClean="0"/>
          </a:p>
          <a:p>
            <a:pPr marL="320040" indent="-320040" fontAlgn="auto">
              <a:spcAft>
                <a:spcPts val="0"/>
              </a:spcAft>
              <a:buFont typeface="Wingdings"/>
              <a:buNone/>
              <a:defRPr/>
            </a:pPr>
            <a:endParaRPr lang="en-US" dirty="0"/>
          </a:p>
        </p:txBody>
      </p:sp>
    </p:spTree>
  </p:cSld>
  <p:clrMapOvr>
    <a:masterClrMapping/>
  </p:clrMapOvr>
  <p:transition>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Winter to Spring 2007 and 2010</a:t>
            </a:r>
            <a:endParaRPr lang="en-US" sz="2000" dirty="0" smtClean="0"/>
          </a:p>
          <a:p>
            <a:pPr>
              <a:buNone/>
            </a:pPr>
            <a:endParaRPr lang="en-US" dirty="0"/>
          </a:p>
        </p:txBody>
      </p:sp>
      <p:sp>
        <p:nvSpPr>
          <p:cNvPr id="5" name="TextBox 4"/>
          <p:cNvSpPr txBox="1"/>
          <p:nvPr/>
        </p:nvSpPr>
        <p:spPr>
          <a:xfrm>
            <a:off x="838200" y="2438400"/>
            <a:ext cx="7239000" cy="3323987"/>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Winter 2007		174		39.9		30.5</a:t>
            </a:r>
          </a:p>
          <a:p>
            <a:r>
              <a:rPr lang="en-US" sz="1400" dirty="0" smtClean="0"/>
              <a:t>Male			88		39.1		28.4</a:t>
            </a:r>
          </a:p>
          <a:p>
            <a:r>
              <a:rPr lang="en-US" sz="1400" dirty="0" smtClean="0"/>
              <a:t>Female			86		40.7		32.6</a:t>
            </a:r>
          </a:p>
          <a:p>
            <a:r>
              <a:rPr lang="en-US" sz="1400" dirty="0" smtClean="0"/>
              <a:t>Spring 2007		174		57.2		30.4</a:t>
            </a:r>
          </a:p>
          <a:p>
            <a:r>
              <a:rPr lang="en-US" sz="1400" dirty="0" smtClean="0"/>
              <a:t>Male			88		57.2		27.8</a:t>
            </a:r>
          </a:p>
          <a:p>
            <a:r>
              <a:rPr lang="en-US" sz="1400" dirty="0" smtClean="0"/>
              <a:t>Female			86		57.2		33.0</a:t>
            </a:r>
          </a:p>
          <a:p>
            <a:r>
              <a:rPr lang="en-US" sz="1400" dirty="0" smtClean="0"/>
              <a:t>Winter 2010		174		108.4		26.2</a:t>
            </a:r>
          </a:p>
          <a:p>
            <a:r>
              <a:rPr lang="en-US" sz="1400" dirty="0" smtClean="0"/>
              <a:t>Male			88		108.6		23.9</a:t>
            </a:r>
          </a:p>
          <a:p>
            <a:r>
              <a:rPr lang="en-US" sz="1400" dirty="0" smtClean="0"/>
              <a:t>Female			86		108.1		28.6</a:t>
            </a:r>
          </a:p>
          <a:p>
            <a:r>
              <a:rPr lang="en-US" sz="1400" dirty="0" smtClean="0"/>
              <a:t>Spring 2010		174		131.9		33.8</a:t>
            </a:r>
          </a:p>
          <a:p>
            <a:r>
              <a:rPr lang="en-US" sz="1400" dirty="0" smtClean="0"/>
              <a:t>Male			88		131.8		31.9</a:t>
            </a:r>
          </a:p>
          <a:p>
            <a:r>
              <a:rPr lang="en-US" sz="1400" dirty="0" smtClean="0"/>
              <a:t>Female			86		132.0		35.8</a:t>
            </a:r>
          </a:p>
          <a:p>
            <a:endParaRPr lang="en-US" sz="1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Winter to Spring 2007 and 2010</a:t>
            </a:r>
            <a:endParaRPr lang="en-US" sz="2000" dirty="0" smtClean="0"/>
          </a:p>
          <a:p>
            <a:pPr>
              <a:buNone/>
            </a:pPr>
            <a:endParaRPr lang="en-US" dirty="0"/>
          </a:p>
        </p:txBody>
      </p:sp>
      <p:sp>
        <p:nvSpPr>
          <p:cNvPr id="5" name="TextBox 4"/>
          <p:cNvSpPr txBox="1"/>
          <p:nvPr/>
        </p:nvSpPr>
        <p:spPr>
          <a:xfrm>
            <a:off x="838200" y="2438400"/>
            <a:ext cx="7239000" cy="3323987"/>
          </a:xfrm>
          <a:prstGeom prst="rect">
            <a:avLst/>
          </a:prstGeom>
          <a:noFill/>
        </p:spPr>
        <p:txBody>
          <a:bodyPr wrap="square" rtlCol="0">
            <a:spAutoFit/>
          </a:bodyPr>
          <a:lstStyle/>
          <a:p>
            <a:r>
              <a:rPr lang="en-US" sz="1400" dirty="0" smtClean="0"/>
              <a:t>Analysis of Variance – Repeated Measures</a:t>
            </a:r>
          </a:p>
          <a:p>
            <a:r>
              <a:rPr lang="en-US" sz="1400" u="sng" dirty="0" smtClean="0"/>
              <a:t>Effect</a:t>
            </a:r>
            <a:r>
              <a:rPr lang="en-US" sz="1400" dirty="0" smtClean="0"/>
              <a:t>	</a:t>
            </a:r>
            <a:r>
              <a:rPr lang="en-US" sz="1400" u="sng" dirty="0" smtClean="0"/>
              <a:t>MS</a:t>
            </a:r>
            <a:r>
              <a:rPr lang="en-US" sz="1400" dirty="0" smtClean="0"/>
              <a:t>	 </a:t>
            </a:r>
            <a:r>
              <a:rPr lang="en-US" sz="1400" u="sng" dirty="0" smtClean="0"/>
              <a:t>F</a:t>
            </a:r>
            <a:r>
              <a:rPr lang="en-US" sz="1400" dirty="0" smtClean="0"/>
              <a:t>	</a:t>
            </a:r>
            <a:r>
              <a:rPr lang="en-US" sz="1400" u="sng" dirty="0" err="1" smtClean="0"/>
              <a:t>df</a:t>
            </a:r>
            <a:r>
              <a:rPr lang="en-US" sz="1400" dirty="0" smtClean="0"/>
              <a:t>	</a:t>
            </a:r>
            <a:r>
              <a:rPr lang="en-US" sz="1400" u="sng" dirty="0" smtClean="0"/>
              <a:t>p</a:t>
            </a:r>
            <a:r>
              <a:rPr lang="en-US" sz="1400" dirty="0" smtClean="0"/>
              <a:t>	</a:t>
            </a:r>
            <a:r>
              <a:rPr lang="en-US" sz="1400" u="sng" dirty="0" smtClean="0"/>
              <a:t>Partial Eta Squared</a:t>
            </a:r>
            <a:endParaRPr lang="en-US" sz="1400" dirty="0" smtClean="0"/>
          </a:p>
          <a:p>
            <a:r>
              <a:rPr lang="en-US" sz="1400" dirty="0" smtClean="0"/>
              <a:t>Time	322,291.2	 1,378.4	3	&lt;.001	.889</a:t>
            </a:r>
          </a:p>
          <a:p>
            <a:r>
              <a:rPr lang="en-US" sz="1400" dirty="0" smtClean="0"/>
              <a:t>Sex	19.5	 .0	1	&gt;.05	.000</a:t>
            </a:r>
          </a:p>
          <a:p>
            <a:r>
              <a:rPr lang="en-US" sz="1400" dirty="0" smtClean="0"/>
              <a:t>Time*Sex	36.4	 .2	3	&gt;.05	.001</a:t>
            </a:r>
          </a:p>
          <a:p>
            <a:r>
              <a:rPr lang="en-US" sz="1400" dirty="0" smtClean="0"/>
              <a:t>Error	233.8		516</a:t>
            </a:r>
          </a:p>
          <a:p>
            <a:endParaRPr lang="en-US" sz="1400" dirty="0" smtClean="0"/>
          </a:p>
          <a:p>
            <a:r>
              <a:rPr lang="en-US" sz="1400" dirty="0" smtClean="0"/>
              <a:t>Post Hoc Comparison of Means</a:t>
            </a:r>
          </a:p>
          <a:p>
            <a:r>
              <a:rPr lang="en-US" sz="1400" dirty="0" smtClean="0"/>
              <a:t>	W 2007	Sp 2007	W 2010	Sp 2010</a:t>
            </a:r>
          </a:p>
          <a:p>
            <a:r>
              <a:rPr lang="en-US" sz="1400" dirty="0" smtClean="0"/>
              <a:t>W 2007	-	17.3*	68.5*	92.1*</a:t>
            </a:r>
          </a:p>
          <a:p>
            <a:r>
              <a:rPr lang="en-US" sz="1400" dirty="0" smtClean="0"/>
              <a:t>Sp 2007	-	-	51.2*	74.8*</a:t>
            </a:r>
          </a:p>
          <a:p>
            <a:r>
              <a:rPr lang="en-US" sz="1400" dirty="0" smtClean="0"/>
              <a:t>W 2010	-	-	-	23.6*</a:t>
            </a:r>
          </a:p>
          <a:p>
            <a:endParaRPr lang="en-US" sz="1400" dirty="0" smtClean="0"/>
          </a:p>
          <a:p>
            <a:r>
              <a:rPr lang="en-US" sz="1400" dirty="0" smtClean="0"/>
              <a:t>Note. Mean numbers are expressed in words correct per minute (</a:t>
            </a:r>
            <a:r>
              <a:rPr lang="en-US" sz="1400" dirty="0" err="1" smtClean="0"/>
              <a:t>wcpm</a:t>
            </a:r>
            <a:r>
              <a:rPr lang="en-US" sz="1400" dirty="0" smtClean="0"/>
              <a:t>). </a:t>
            </a:r>
          </a:p>
          <a:p>
            <a:r>
              <a:rPr lang="en-US" sz="1400" dirty="0" smtClean="0"/>
              <a:t>* Significant at the .001 level.</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Improvement Scores 2007 and 2010</a:t>
            </a:r>
            <a:endParaRPr lang="en-US" sz="2000" dirty="0" smtClean="0"/>
          </a:p>
          <a:p>
            <a:pPr>
              <a:buNone/>
            </a:pPr>
            <a:endParaRPr lang="en-US" dirty="0"/>
          </a:p>
        </p:txBody>
      </p:sp>
      <p:sp>
        <p:nvSpPr>
          <p:cNvPr id="5" name="TextBox 4"/>
          <p:cNvSpPr txBox="1"/>
          <p:nvPr/>
        </p:nvSpPr>
        <p:spPr>
          <a:xfrm>
            <a:off x="838200" y="2438400"/>
            <a:ext cx="7239000" cy="4185761"/>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2006-2007			174		17.3		10.8</a:t>
            </a:r>
          </a:p>
          <a:p>
            <a:r>
              <a:rPr lang="en-US" sz="1400" dirty="0" smtClean="0"/>
              <a:t>Male			88		18.1		11.1</a:t>
            </a:r>
          </a:p>
          <a:p>
            <a:r>
              <a:rPr lang="en-US" sz="1400" dirty="0" smtClean="0"/>
              <a:t>Female			86		16.5		10.4</a:t>
            </a:r>
          </a:p>
          <a:p>
            <a:r>
              <a:rPr lang="en-US" sz="1400" dirty="0" smtClean="0"/>
              <a:t>2009-2010			174		23.6		18.2</a:t>
            </a:r>
          </a:p>
          <a:p>
            <a:r>
              <a:rPr lang="en-US" sz="1400" dirty="0" smtClean="0"/>
              <a:t>Male			88		23.2		18.8</a:t>
            </a:r>
          </a:p>
          <a:p>
            <a:r>
              <a:rPr lang="en-US" sz="1400" dirty="0" smtClean="0"/>
              <a:t>Female			86		23.9		17.7</a:t>
            </a:r>
          </a:p>
          <a:p>
            <a:endParaRPr lang="en-US" sz="1400" dirty="0" smtClean="0"/>
          </a:p>
          <a:p>
            <a:r>
              <a:rPr lang="en-US" sz="1400" dirty="0" smtClean="0"/>
              <a:t>Analysis of Variance – Repeated Measures</a:t>
            </a:r>
          </a:p>
          <a:p>
            <a:r>
              <a:rPr lang="en-US" sz="1400" u="sng" dirty="0" smtClean="0"/>
              <a:t>Effect</a:t>
            </a:r>
            <a:r>
              <a:rPr lang="en-US" sz="1400" dirty="0" smtClean="0"/>
              <a:t>	</a:t>
            </a:r>
            <a:r>
              <a:rPr lang="en-US" sz="1400" u="sng" dirty="0" smtClean="0"/>
              <a:t>MS</a:t>
            </a:r>
            <a:r>
              <a:rPr lang="en-US" sz="1400" dirty="0" smtClean="0"/>
              <a:t>	</a:t>
            </a:r>
            <a:r>
              <a:rPr lang="en-US" sz="1400" u="sng" dirty="0" smtClean="0"/>
              <a:t>F</a:t>
            </a:r>
            <a:r>
              <a:rPr lang="en-US" sz="1400" dirty="0" smtClean="0"/>
              <a:t>	</a:t>
            </a:r>
            <a:r>
              <a:rPr lang="en-US" sz="1400" u="sng" dirty="0" err="1" smtClean="0"/>
              <a:t>df</a:t>
            </a:r>
            <a:r>
              <a:rPr lang="en-US" sz="1400" dirty="0" smtClean="0"/>
              <a:t>	</a:t>
            </a:r>
            <a:r>
              <a:rPr lang="en-US" sz="1400" u="sng" dirty="0" smtClean="0"/>
              <a:t>p</a:t>
            </a:r>
            <a:r>
              <a:rPr lang="en-US" sz="1400" dirty="0" smtClean="0"/>
              <a:t>	</a:t>
            </a:r>
            <a:r>
              <a:rPr lang="en-US" sz="1400" u="sng" dirty="0" smtClean="0"/>
              <a:t>Partial Eta Squared</a:t>
            </a:r>
            <a:endParaRPr lang="en-US" sz="1400" dirty="0" smtClean="0"/>
          </a:p>
          <a:p>
            <a:r>
              <a:rPr lang="en-US" sz="1400" dirty="0" smtClean="0"/>
              <a:t>Year	3,403.3	15.6	1	&lt;.001	.083</a:t>
            </a:r>
          </a:p>
          <a:p>
            <a:r>
              <a:rPr lang="en-US" sz="1400" dirty="0" smtClean="0"/>
              <a:t>Sex	17.6	.1	1	&gt;.05	.000</a:t>
            </a:r>
          </a:p>
          <a:p>
            <a:r>
              <a:rPr lang="en-US" sz="1400" dirty="0" smtClean="0"/>
              <a:t>Year*Sex	120.2	.6	1	&gt;.05	.003</a:t>
            </a:r>
          </a:p>
          <a:p>
            <a:r>
              <a:rPr lang="en-US" sz="1400" dirty="0" smtClean="0"/>
              <a:t>Error	217.6		172</a:t>
            </a:r>
          </a:p>
          <a:p>
            <a:endParaRPr lang="en-US" sz="1400" dirty="0" smtClean="0"/>
          </a:p>
          <a:p>
            <a:r>
              <a:rPr lang="en-US" sz="1400" dirty="0" smtClean="0"/>
              <a:t>Note. Mean numbers are expressed in words correct per minute (</a:t>
            </a:r>
            <a:r>
              <a:rPr lang="en-US" sz="1400" dirty="0" err="1" smtClean="0"/>
              <a:t>wcpm</a:t>
            </a:r>
            <a:r>
              <a:rPr lang="en-US" sz="1400" dirty="0" smtClean="0"/>
              <a:t>).</a:t>
            </a:r>
          </a:p>
          <a:p>
            <a:endParaRPr lang="en-US" sz="1400" dirty="0" smtClean="0"/>
          </a:p>
          <a:p>
            <a:endParaRPr lang="en-US" sz="1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DIBELS ORF Winter and Spring Percentage of Students at Benchmark Levels 2007 and 2010</a:t>
            </a:r>
            <a:endParaRPr lang="en-US" sz="2000" dirty="0" smtClean="0"/>
          </a:p>
          <a:p>
            <a:pPr>
              <a:buNone/>
            </a:pPr>
            <a:endParaRPr lang="en-US" dirty="0"/>
          </a:p>
        </p:txBody>
      </p:sp>
      <p:sp>
        <p:nvSpPr>
          <p:cNvPr id="5" name="TextBox 4"/>
          <p:cNvSpPr txBox="1"/>
          <p:nvPr/>
        </p:nvSpPr>
        <p:spPr>
          <a:xfrm>
            <a:off x="838200" y="2438400"/>
            <a:ext cx="7391400" cy="3323987"/>
          </a:xfrm>
          <a:prstGeom prst="rect">
            <a:avLst/>
          </a:prstGeom>
          <a:noFill/>
        </p:spPr>
        <p:txBody>
          <a:bodyPr wrap="square" rtlCol="0">
            <a:spAutoFit/>
          </a:bodyPr>
          <a:lstStyle/>
          <a:p>
            <a:r>
              <a:rPr lang="en-US" sz="1400" dirty="0" smtClean="0"/>
              <a:t>		</a:t>
            </a:r>
            <a:r>
              <a:rPr lang="en-US" sz="1400" u="sng" dirty="0" smtClean="0"/>
              <a:t>AR Winter</a:t>
            </a:r>
            <a:r>
              <a:rPr lang="en-US" sz="1400" dirty="0" smtClean="0"/>
              <a:t>	</a:t>
            </a:r>
            <a:r>
              <a:rPr lang="en-US" sz="1400" u="sng" dirty="0" smtClean="0"/>
              <a:t>AR Spring</a:t>
            </a:r>
            <a:r>
              <a:rPr lang="en-US" sz="1400" dirty="0" smtClean="0"/>
              <a:t>	</a:t>
            </a:r>
            <a:r>
              <a:rPr lang="en-US" sz="1400" u="sng" dirty="0" smtClean="0"/>
              <a:t>SR Winter</a:t>
            </a:r>
            <a:r>
              <a:rPr lang="en-US" sz="1400" dirty="0" smtClean="0"/>
              <a:t>	</a:t>
            </a:r>
            <a:r>
              <a:rPr lang="en-US" sz="1400" u="sng" dirty="0" smtClean="0"/>
              <a:t>SR Spring</a:t>
            </a:r>
            <a:r>
              <a:rPr lang="en-US" sz="1400" dirty="0" smtClean="0"/>
              <a:t>	</a:t>
            </a:r>
            <a:r>
              <a:rPr lang="en-US" sz="1400" u="sng" dirty="0" smtClean="0"/>
              <a:t>LR Winter</a:t>
            </a:r>
            <a:r>
              <a:rPr lang="en-US" sz="1400" dirty="0" smtClean="0"/>
              <a:t>	</a:t>
            </a:r>
            <a:r>
              <a:rPr lang="en-US" sz="1400" u="sng" dirty="0" smtClean="0"/>
              <a:t>LR Spring</a:t>
            </a:r>
            <a:r>
              <a:rPr lang="en-US" sz="1400" dirty="0" smtClean="0"/>
              <a:t>	</a:t>
            </a:r>
            <a:endParaRPr lang="en-US" sz="1400" u="sng" dirty="0" smtClean="0"/>
          </a:p>
          <a:p>
            <a:r>
              <a:rPr lang="en-US" sz="1400" dirty="0" smtClean="0"/>
              <a:t>First Grade (2007)	3%	4%	25%	28%	72%	68%</a:t>
            </a:r>
          </a:p>
          <a:p>
            <a:r>
              <a:rPr lang="en-US" sz="1400" dirty="0" smtClean="0"/>
              <a:t>Male		3%	3%	22%	26%	75%	70%</a:t>
            </a:r>
          </a:p>
          <a:p>
            <a:r>
              <a:rPr lang="en-US" sz="1400" dirty="0" smtClean="0"/>
              <a:t>Female		3%	5%	28%	29%	69%	66%</a:t>
            </a:r>
          </a:p>
          <a:p>
            <a:r>
              <a:rPr lang="en-US" sz="1400" dirty="0" smtClean="0"/>
              <a:t>Fourth Grade (2010)	12%	12%	27%	28%	61%	60%</a:t>
            </a:r>
          </a:p>
          <a:p>
            <a:r>
              <a:rPr lang="en-US" sz="1400" dirty="0" smtClean="0"/>
              <a:t>Male 		12.5%	13%	25%	28%	62.5%	59%</a:t>
            </a:r>
          </a:p>
          <a:p>
            <a:r>
              <a:rPr lang="en-US" sz="1400" dirty="0" smtClean="0"/>
              <a:t>Female		12%	12%	29%	27%	59%	62%</a:t>
            </a:r>
          </a:p>
          <a:p>
            <a:endParaRPr lang="en-US" sz="1400" dirty="0" smtClean="0"/>
          </a:p>
          <a:p>
            <a:r>
              <a:rPr lang="en-US" sz="1400" dirty="0" smtClean="0"/>
              <a:t>Friedman Test			</a:t>
            </a:r>
            <a:r>
              <a:rPr lang="en-US" sz="1400" dirty="0" err="1" smtClean="0"/>
              <a:t>Wilcoxon</a:t>
            </a:r>
            <a:r>
              <a:rPr lang="en-US" sz="1400" dirty="0" smtClean="0"/>
              <a:t> Test</a:t>
            </a:r>
          </a:p>
          <a:p>
            <a:r>
              <a:rPr lang="en-US" sz="1400" dirty="0" smtClean="0"/>
              <a:t>Overall	p&lt;.001		Overall	p&gt;.05</a:t>
            </a:r>
          </a:p>
          <a:p>
            <a:r>
              <a:rPr lang="en-US" sz="1400" dirty="0" smtClean="0"/>
              <a:t>Male	p=.001		Males	p&gt;.05</a:t>
            </a:r>
          </a:p>
          <a:p>
            <a:r>
              <a:rPr lang="en-US" sz="1400" dirty="0" smtClean="0"/>
              <a:t>Female	p&lt;.05		Females	p&gt;.05</a:t>
            </a:r>
          </a:p>
          <a:p>
            <a:endParaRPr lang="en-US" sz="1400" dirty="0" smtClean="0"/>
          </a:p>
          <a:p>
            <a:endParaRPr lang="en-US" sz="1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Winter to Spring 2009 and 2010</a:t>
            </a:r>
            <a:endParaRPr lang="en-US" sz="2000" dirty="0" smtClean="0"/>
          </a:p>
          <a:p>
            <a:pPr>
              <a:buNone/>
            </a:pPr>
            <a:endParaRPr lang="en-US" dirty="0"/>
          </a:p>
        </p:txBody>
      </p:sp>
      <p:sp>
        <p:nvSpPr>
          <p:cNvPr id="5" name="TextBox 4"/>
          <p:cNvSpPr txBox="1"/>
          <p:nvPr/>
        </p:nvSpPr>
        <p:spPr>
          <a:xfrm>
            <a:off x="838200" y="2438400"/>
            <a:ext cx="7239000" cy="3323987"/>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Winter 2009		174		101.3		33.6</a:t>
            </a:r>
          </a:p>
          <a:p>
            <a:r>
              <a:rPr lang="en-US" sz="1400" dirty="0" smtClean="0"/>
              <a:t>Male			88		102.0		31.4</a:t>
            </a:r>
          </a:p>
          <a:p>
            <a:r>
              <a:rPr lang="en-US" sz="1400" dirty="0" smtClean="0"/>
              <a:t>Female			86		100.6		35.9</a:t>
            </a:r>
          </a:p>
          <a:p>
            <a:r>
              <a:rPr lang="en-US" sz="1400" dirty="0" smtClean="0"/>
              <a:t>Spring 2009		174		118.1		32.6</a:t>
            </a:r>
          </a:p>
          <a:p>
            <a:r>
              <a:rPr lang="en-US" sz="1400" dirty="0" smtClean="0"/>
              <a:t>Male			88		118.5		32.2</a:t>
            </a:r>
          </a:p>
          <a:p>
            <a:r>
              <a:rPr lang="en-US" sz="1400" dirty="0" smtClean="0"/>
              <a:t>Female			86		117.7		33.1</a:t>
            </a:r>
          </a:p>
          <a:p>
            <a:r>
              <a:rPr lang="en-US" sz="1400" dirty="0" smtClean="0"/>
              <a:t>Winter 2010		174		108.4		26.2</a:t>
            </a:r>
          </a:p>
          <a:p>
            <a:r>
              <a:rPr lang="en-US" sz="1400" dirty="0" smtClean="0"/>
              <a:t>Male			88		108.6		23.9</a:t>
            </a:r>
          </a:p>
          <a:p>
            <a:r>
              <a:rPr lang="en-US" sz="1400" dirty="0" smtClean="0"/>
              <a:t>Female			86		108.1		28.6</a:t>
            </a:r>
          </a:p>
          <a:p>
            <a:r>
              <a:rPr lang="en-US" sz="1400" dirty="0" smtClean="0"/>
              <a:t>Spring 2010		174		131.9		33.8</a:t>
            </a:r>
          </a:p>
          <a:p>
            <a:r>
              <a:rPr lang="en-US" sz="1400" dirty="0" smtClean="0"/>
              <a:t>Male			88		131.8		31.9</a:t>
            </a:r>
          </a:p>
          <a:p>
            <a:r>
              <a:rPr lang="en-US" sz="1400" dirty="0" smtClean="0"/>
              <a:t>Female			86		132.0		35.8</a:t>
            </a:r>
          </a:p>
          <a:p>
            <a:endParaRPr lang="en-US" sz="1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Winter to Spring 2009 and 2010</a:t>
            </a:r>
            <a:endParaRPr lang="en-US" sz="2000" dirty="0" smtClean="0"/>
          </a:p>
          <a:p>
            <a:pPr>
              <a:buNone/>
            </a:pPr>
            <a:endParaRPr lang="en-US" dirty="0"/>
          </a:p>
        </p:txBody>
      </p:sp>
      <p:sp>
        <p:nvSpPr>
          <p:cNvPr id="5" name="TextBox 4"/>
          <p:cNvSpPr txBox="1"/>
          <p:nvPr/>
        </p:nvSpPr>
        <p:spPr>
          <a:xfrm>
            <a:off x="838200" y="2438400"/>
            <a:ext cx="7239000" cy="3323987"/>
          </a:xfrm>
          <a:prstGeom prst="rect">
            <a:avLst/>
          </a:prstGeom>
          <a:noFill/>
        </p:spPr>
        <p:txBody>
          <a:bodyPr wrap="square" rtlCol="0">
            <a:spAutoFit/>
          </a:bodyPr>
          <a:lstStyle/>
          <a:p>
            <a:r>
              <a:rPr lang="en-US" sz="1400" dirty="0" smtClean="0"/>
              <a:t>Analysis of Variance – Repeated Measures</a:t>
            </a:r>
          </a:p>
          <a:p>
            <a:r>
              <a:rPr lang="en-US" sz="1400" u="sng" dirty="0" smtClean="0"/>
              <a:t>Effect</a:t>
            </a:r>
            <a:r>
              <a:rPr lang="en-US" sz="1400" dirty="0" smtClean="0"/>
              <a:t>	</a:t>
            </a:r>
            <a:r>
              <a:rPr lang="en-US" sz="1400" u="sng" dirty="0" smtClean="0"/>
              <a:t>MS</a:t>
            </a:r>
            <a:r>
              <a:rPr lang="en-US" sz="1400" dirty="0" smtClean="0"/>
              <a:t>	 </a:t>
            </a:r>
            <a:r>
              <a:rPr lang="en-US" sz="1400" u="sng" dirty="0" smtClean="0"/>
              <a:t>F</a:t>
            </a:r>
            <a:r>
              <a:rPr lang="en-US" sz="1400" dirty="0" smtClean="0"/>
              <a:t>	</a:t>
            </a:r>
            <a:r>
              <a:rPr lang="en-US" sz="1400" u="sng" dirty="0" err="1" smtClean="0"/>
              <a:t>df</a:t>
            </a:r>
            <a:r>
              <a:rPr lang="en-US" sz="1400" dirty="0" smtClean="0"/>
              <a:t>	</a:t>
            </a:r>
            <a:r>
              <a:rPr lang="en-US" sz="1400" u="sng" dirty="0" smtClean="0"/>
              <a:t>p</a:t>
            </a:r>
            <a:r>
              <a:rPr lang="en-US" sz="1400" dirty="0" smtClean="0"/>
              <a:t>	</a:t>
            </a:r>
            <a:r>
              <a:rPr lang="en-US" sz="1400" u="sng" dirty="0" smtClean="0"/>
              <a:t>Partial Eta Squared</a:t>
            </a:r>
            <a:endParaRPr lang="en-US" sz="1400" dirty="0" smtClean="0"/>
          </a:p>
          <a:p>
            <a:r>
              <a:rPr lang="en-US" sz="1400" dirty="0" smtClean="0"/>
              <a:t>Time	30,543.3	 203.4	3	&lt;.001	.542</a:t>
            </a:r>
          </a:p>
          <a:p>
            <a:r>
              <a:rPr lang="en-US" sz="1400" dirty="0" smtClean="0"/>
              <a:t>Sex	67.4	 .0	1	&gt;.05	.000</a:t>
            </a:r>
          </a:p>
          <a:p>
            <a:r>
              <a:rPr lang="en-US" sz="1400" dirty="0" smtClean="0"/>
              <a:t>Time*Sex	19.7	 .1	3	&gt;.05	.001</a:t>
            </a:r>
          </a:p>
          <a:p>
            <a:r>
              <a:rPr lang="en-US" sz="1400" dirty="0" smtClean="0"/>
              <a:t>Error	150.1		516</a:t>
            </a:r>
          </a:p>
          <a:p>
            <a:endParaRPr lang="en-US" sz="1400" dirty="0" smtClean="0"/>
          </a:p>
          <a:p>
            <a:r>
              <a:rPr lang="en-US" sz="1400" dirty="0" smtClean="0"/>
              <a:t>Post Hoc Comparison of Means</a:t>
            </a:r>
          </a:p>
          <a:p>
            <a:r>
              <a:rPr lang="en-US" sz="1400" dirty="0" smtClean="0"/>
              <a:t>	W 2009	Sp 2009	W 2010	Sp 2010</a:t>
            </a:r>
          </a:p>
          <a:p>
            <a:r>
              <a:rPr lang="en-US" sz="1400" dirty="0" smtClean="0"/>
              <a:t>W 2009	-	16.8*	7.0*	30.6*</a:t>
            </a:r>
          </a:p>
          <a:p>
            <a:r>
              <a:rPr lang="en-US" sz="1400" dirty="0" smtClean="0"/>
              <a:t>Sp 2009	-	-	9.7*	13.8*</a:t>
            </a:r>
          </a:p>
          <a:p>
            <a:r>
              <a:rPr lang="en-US" sz="1400" dirty="0" smtClean="0"/>
              <a:t>W 2010	-	-	-	23.6*</a:t>
            </a:r>
          </a:p>
          <a:p>
            <a:endParaRPr lang="en-US" sz="1400" dirty="0" smtClean="0"/>
          </a:p>
          <a:p>
            <a:r>
              <a:rPr lang="en-US" sz="1400" dirty="0" smtClean="0"/>
              <a:t>Note. Mean numbers are expressed in words correct per minute (</a:t>
            </a:r>
            <a:r>
              <a:rPr lang="en-US" sz="1400" dirty="0" err="1" smtClean="0"/>
              <a:t>wcpm</a:t>
            </a:r>
            <a:r>
              <a:rPr lang="en-US" sz="1400" dirty="0" smtClean="0"/>
              <a:t>). </a:t>
            </a:r>
          </a:p>
          <a:p>
            <a:r>
              <a:rPr lang="en-US" sz="1400" dirty="0" smtClean="0"/>
              <a:t>* Significant at the .001 level.</a:t>
            </a:r>
            <a:endParaRPr lang="en-US" sz="1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Analysis of Variance – Repeated Measures for DIBELS Oral Reading Fluency Improvement Scores 2009 and 2010</a:t>
            </a:r>
            <a:endParaRPr lang="en-US" sz="2000" dirty="0" smtClean="0"/>
          </a:p>
          <a:p>
            <a:pPr>
              <a:buNone/>
            </a:pPr>
            <a:endParaRPr lang="en-US" dirty="0"/>
          </a:p>
        </p:txBody>
      </p:sp>
      <p:sp>
        <p:nvSpPr>
          <p:cNvPr id="5" name="TextBox 4"/>
          <p:cNvSpPr txBox="1"/>
          <p:nvPr/>
        </p:nvSpPr>
        <p:spPr>
          <a:xfrm>
            <a:off x="838200" y="2438400"/>
            <a:ext cx="7239000" cy="4185761"/>
          </a:xfrm>
          <a:prstGeom prst="rect">
            <a:avLst/>
          </a:prstGeom>
          <a:noFill/>
        </p:spPr>
        <p:txBody>
          <a:bodyPr wrap="square" rtlCol="0">
            <a:spAutoFit/>
          </a:bodyPr>
          <a:lstStyle/>
          <a:p>
            <a:r>
              <a:rPr lang="en-US" sz="1400" dirty="0" smtClean="0"/>
              <a:t>Descriptive Statistics</a:t>
            </a:r>
          </a:p>
          <a:p>
            <a:r>
              <a:rPr lang="en-US" sz="1400" dirty="0" smtClean="0"/>
              <a:t>			</a:t>
            </a:r>
            <a:r>
              <a:rPr lang="en-US" sz="1400" u="sng" dirty="0" smtClean="0"/>
              <a:t>n</a:t>
            </a:r>
            <a:r>
              <a:rPr lang="en-US" sz="1400" dirty="0" smtClean="0"/>
              <a:t>		</a:t>
            </a:r>
            <a:r>
              <a:rPr lang="en-US" sz="1400" u="sng" dirty="0" smtClean="0"/>
              <a:t>Mean</a:t>
            </a:r>
            <a:r>
              <a:rPr lang="en-US" sz="1400" dirty="0" smtClean="0"/>
              <a:t>		</a:t>
            </a:r>
            <a:r>
              <a:rPr lang="en-US" sz="1400" u="sng" dirty="0" smtClean="0"/>
              <a:t>SD</a:t>
            </a:r>
            <a:endParaRPr lang="en-US" sz="1400" dirty="0" smtClean="0"/>
          </a:p>
          <a:p>
            <a:r>
              <a:rPr lang="en-US" sz="1400" dirty="0" smtClean="0"/>
              <a:t>2008-2009			174		16.8		13.2</a:t>
            </a:r>
          </a:p>
          <a:p>
            <a:r>
              <a:rPr lang="en-US" sz="1400" dirty="0" smtClean="0"/>
              <a:t>Male			88		16.5		12.1</a:t>
            </a:r>
          </a:p>
          <a:p>
            <a:r>
              <a:rPr lang="en-US" sz="1400" dirty="0" smtClean="0"/>
              <a:t>Female			86		17.1		14.3</a:t>
            </a:r>
          </a:p>
          <a:p>
            <a:r>
              <a:rPr lang="en-US" sz="1400" dirty="0" smtClean="0"/>
              <a:t>2009-2010			174		23.6		18.2</a:t>
            </a:r>
          </a:p>
          <a:p>
            <a:r>
              <a:rPr lang="en-US" sz="1400" dirty="0" smtClean="0"/>
              <a:t>Male			88		23.2		18.8</a:t>
            </a:r>
          </a:p>
          <a:p>
            <a:r>
              <a:rPr lang="en-US" sz="1400" dirty="0" smtClean="0"/>
              <a:t>Female			86		23.9		17.7</a:t>
            </a:r>
          </a:p>
          <a:p>
            <a:endParaRPr lang="en-US" sz="1400" dirty="0" smtClean="0"/>
          </a:p>
          <a:p>
            <a:r>
              <a:rPr lang="en-US" sz="1400" dirty="0" smtClean="0"/>
              <a:t>Analysis of Variance – Repeated Measures</a:t>
            </a:r>
          </a:p>
          <a:p>
            <a:r>
              <a:rPr lang="en-US" sz="1400" u="sng" dirty="0" smtClean="0"/>
              <a:t>Effect</a:t>
            </a:r>
            <a:r>
              <a:rPr lang="en-US" sz="1400" dirty="0" smtClean="0"/>
              <a:t>	</a:t>
            </a:r>
            <a:r>
              <a:rPr lang="en-US" sz="1400" u="sng" dirty="0" smtClean="0"/>
              <a:t>MS</a:t>
            </a:r>
            <a:r>
              <a:rPr lang="en-US" sz="1400" dirty="0" smtClean="0"/>
              <a:t>	</a:t>
            </a:r>
            <a:r>
              <a:rPr lang="en-US" sz="1400" u="sng" dirty="0" smtClean="0"/>
              <a:t>F</a:t>
            </a:r>
            <a:r>
              <a:rPr lang="en-US" sz="1400" dirty="0" smtClean="0"/>
              <a:t>	</a:t>
            </a:r>
            <a:r>
              <a:rPr lang="en-US" sz="1400" u="sng" dirty="0" err="1" smtClean="0"/>
              <a:t>df</a:t>
            </a:r>
            <a:r>
              <a:rPr lang="en-US" sz="1400" dirty="0" smtClean="0"/>
              <a:t>	</a:t>
            </a:r>
            <a:r>
              <a:rPr lang="en-US" sz="1400" u="sng" dirty="0" smtClean="0"/>
              <a:t>p</a:t>
            </a:r>
            <a:r>
              <a:rPr lang="en-US" sz="1400" dirty="0" smtClean="0"/>
              <a:t>	</a:t>
            </a:r>
            <a:r>
              <a:rPr lang="en-US" sz="1400" u="sng" dirty="0" smtClean="0"/>
              <a:t>Partial Eta Squared</a:t>
            </a:r>
            <a:endParaRPr lang="en-US" sz="1400" dirty="0" smtClean="0"/>
          </a:p>
          <a:p>
            <a:r>
              <a:rPr lang="en-US" sz="1400" dirty="0" smtClean="0"/>
              <a:t>Year	4001.4	13.8	1	&lt;.001	.074</a:t>
            </a:r>
          </a:p>
          <a:p>
            <a:r>
              <a:rPr lang="en-US" sz="1400" dirty="0" smtClean="0"/>
              <a:t>Sex	39.1	.1	1	&gt;.05	.001</a:t>
            </a:r>
          </a:p>
          <a:p>
            <a:r>
              <a:rPr lang="en-US" sz="1400" dirty="0" smtClean="0"/>
              <a:t>Year*Sex	.3	.0	1	&gt;.05	.000</a:t>
            </a:r>
          </a:p>
          <a:p>
            <a:r>
              <a:rPr lang="en-US" sz="1400" dirty="0" smtClean="0"/>
              <a:t>Error	290.2		172</a:t>
            </a:r>
          </a:p>
          <a:p>
            <a:endParaRPr lang="en-US" sz="1400" dirty="0" smtClean="0"/>
          </a:p>
          <a:p>
            <a:r>
              <a:rPr lang="en-US" sz="1400" dirty="0" smtClean="0"/>
              <a:t>Note. Mean numbers are expressed in words correct per minute (</a:t>
            </a:r>
            <a:r>
              <a:rPr lang="en-US" sz="1400" dirty="0" err="1" smtClean="0"/>
              <a:t>wcpm</a:t>
            </a:r>
            <a:r>
              <a:rPr lang="en-US" sz="1400" dirty="0" smtClean="0"/>
              <a:t>).</a:t>
            </a:r>
          </a:p>
          <a:p>
            <a:endParaRPr lang="en-US" sz="1400" dirty="0" smtClean="0"/>
          </a:p>
          <a:p>
            <a:endParaRPr lang="en-US" sz="14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4" name="Content Placeholder 2"/>
          <p:cNvSpPr>
            <a:spLocks noGrp="1"/>
          </p:cNvSpPr>
          <p:nvPr>
            <p:ph sz="quarter" idx="1"/>
          </p:nvPr>
        </p:nvSpPr>
        <p:spPr>
          <a:xfrm>
            <a:off x="612648" y="1600200"/>
            <a:ext cx="8153400" cy="762000"/>
          </a:xfrm>
        </p:spPr>
        <p:txBody>
          <a:bodyPr/>
          <a:lstStyle/>
          <a:p>
            <a:pPr>
              <a:buNone/>
            </a:pPr>
            <a:r>
              <a:rPr lang="en-US" sz="2000" i="1" dirty="0" smtClean="0"/>
              <a:t>DIBELS ORF Winter and Spring Percentage of Students at Benchmark Levels 2009 and 2010</a:t>
            </a:r>
            <a:endParaRPr lang="en-US" sz="2000" dirty="0" smtClean="0"/>
          </a:p>
          <a:p>
            <a:pPr>
              <a:buNone/>
            </a:pPr>
            <a:endParaRPr lang="en-US" dirty="0"/>
          </a:p>
        </p:txBody>
      </p:sp>
      <p:sp>
        <p:nvSpPr>
          <p:cNvPr id="5" name="TextBox 4"/>
          <p:cNvSpPr txBox="1"/>
          <p:nvPr/>
        </p:nvSpPr>
        <p:spPr>
          <a:xfrm>
            <a:off x="838200" y="2438400"/>
            <a:ext cx="7391400" cy="3323987"/>
          </a:xfrm>
          <a:prstGeom prst="rect">
            <a:avLst/>
          </a:prstGeom>
          <a:noFill/>
        </p:spPr>
        <p:txBody>
          <a:bodyPr wrap="square" rtlCol="0">
            <a:spAutoFit/>
          </a:bodyPr>
          <a:lstStyle/>
          <a:p>
            <a:r>
              <a:rPr lang="en-US" sz="1400" dirty="0" smtClean="0"/>
              <a:t>		</a:t>
            </a:r>
            <a:r>
              <a:rPr lang="en-US" sz="1400" u="sng" dirty="0" smtClean="0"/>
              <a:t>AR Winter</a:t>
            </a:r>
            <a:r>
              <a:rPr lang="en-US" sz="1400" dirty="0" smtClean="0"/>
              <a:t>	</a:t>
            </a:r>
            <a:r>
              <a:rPr lang="en-US" sz="1400" u="sng" dirty="0" smtClean="0"/>
              <a:t>AR Spring</a:t>
            </a:r>
            <a:r>
              <a:rPr lang="en-US" sz="1400" dirty="0" smtClean="0"/>
              <a:t>	</a:t>
            </a:r>
            <a:r>
              <a:rPr lang="en-US" sz="1400" u="sng" dirty="0" smtClean="0"/>
              <a:t>SR Winter</a:t>
            </a:r>
            <a:r>
              <a:rPr lang="en-US" sz="1400" dirty="0" smtClean="0"/>
              <a:t>	</a:t>
            </a:r>
            <a:r>
              <a:rPr lang="en-US" sz="1400" u="sng" dirty="0" smtClean="0"/>
              <a:t>SR Spring</a:t>
            </a:r>
            <a:r>
              <a:rPr lang="en-US" sz="1400" dirty="0" smtClean="0"/>
              <a:t>	</a:t>
            </a:r>
            <a:r>
              <a:rPr lang="en-US" sz="1400" u="sng" dirty="0" smtClean="0"/>
              <a:t>LR Winter</a:t>
            </a:r>
            <a:r>
              <a:rPr lang="en-US" sz="1400" dirty="0" smtClean="0"/>
              <a:t>	</a:t>
            </a:r>
            <a:r>
              <a:rPr lang="en-US" sz="1400" u="sng" dirty="0" smtClean="0"/>
              <a:t>LR Spring</a:t>
            </a:r>
            <a:r>
              <a:rPr lang="en-US" sz="1400" dirty="0" smtClean="0"/>
              <a:t>	</a:t>
            </a:r>
            <a:endParaRPr lang="en-US" sz="1400" u="sng" dirty="0" smtClean="0"/>
          </a:p>
          <a:p>
            <a:r>
              <a:rPr lang="en-US" sz="1400" dirty="0" smtClean="0"/>
              <a:t>Third Grade (2009)	14%	10%	26%	29%	60%	61%</a:t>
            </a:r>
          </a:p>
          <a:p>
            <a:r>
              <a:rPr lang="en-US" sz="1400" dirty="0" smtClean="0"/>
              <a:t>Male 		13%	10%	27%	28%	60%	61%</a:t>
            </a:r>
          </a:p>
          <a:p>
            <a:r>
              <a:rPr lang="en-US" sz="1400" dirty="0" smtClean="0"/>
              <a:t>Female		16%	10%	24%	29%	59%	60%</a:t>
            </a:r>
          </a:p>
          <a:p>
            <a:r>
              <a:rPr lang="en-US" sz="1400" dirty="0" smtClean="0"/>
              <a:t>Fourth Grade (2010)	12%	12%	27%	28%	61%	60%</a:t>
            </a:r>
          </a:p>
          <a:p>
            <a:r>
              <a:rPr lang="en-US" sz="1400" dirty="0" smtClean="0"/>
              <a:t>Male 		12.5%	13%	25%	28%	62.5%	59%</a:t>
            </a:r>
          </a:p>
          <a:p>
            <a:r>
              <a:rPr lang="en-US" sz="1400" dirty="0" smtClean="0"/>
              <a:t>Female		12%	12%	29%	27%	59%	62%</a:t>
            </a:r>
          </a:p>
          <a:p>
            <a:endParaRPr lang="en-US" sz="1400" dirty="0" smtClean="0"/>
          </a:p>
          <a:p>
            <a:r>
              <a:rPr lang="en-US" sz="1400" dirty="0" smtClean="0"/>
              <a:t>Friedman Test			</a:t>
            </a:r>
            <a:r>
              <a:rPr lang="en-US" sz="1400" dirty="0" err="1" smtClean="0"/>
              <a:t>Wilcoxon</a:t>
            </a:r>
            <a:r>
              <a:rPr lang="en-US" sz="1400" dirty="0" smtClean="0"/>
              <a:t> Test</a:t>
            </a:r>
          </a:p>
          <a:p>
            <a:r>
              <a:rPr lang="en-US" sz="1400" dirty="0" smtClean="0"/>
              <a:t>Overall	p&gt;.05		Overall	p&gt;.05</a:t>
            </a:r>
          </a:p>
          <a:p>
            <a:r>
              <a:rPr lang="en-US" sz="1400" dirty="0" smtClean="0"/>
              <a:t>Male	p&gt;.05		Males	p&gt;.05</a:t>
            </a:r>
          </a:p>
          <a:p>
            <a:r>
              <a:rPr lang="en-US" sz="1400" dirty="0" smtClean="0"/>
              <a:t>Female	p&gt;.05		Females	p&gt;.05</a:t>
            </a:r>
          </a:p>
          <a:p>
            <a:endParaRPr lang="en-US" sz="1400" dirty="0" smtClean="0"/>
          </a:p>
          <a:p>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2775" y="228600"/>
            <a:ext cx="8153400" cy="990600"/>
          </a:xfrm>
        </p:spPr>
        <p:txBody>
          <a:bodyPr/>
          <a:lstStyle/>
          <a:p>
            <a:r>
              <a:rPr lang="en-US" dirty="0" smtClean="0"/>
              <a:t>Rationale for Study</a:t>
            </a:r>
          </a:p>
        </p:txBody>
      </p:sp>
      <p:sp>
        <p:nvSpPr>
          <p:cNvPr id="11267" name="Content Placeholder 2"/>
          <p:cNvSpPr>
            <a:spLocks noGrp="1"/>
          </p:cNvSpPr>
          <p:nvPr>
            <p:ph sz="quarter" idx="1"/>
          </p:nvPr>
        </p:nvSpPr>
        <p:spPr>
          <a:xfrm>
            <a:off x="609600" y="1600200"/>
            <a:ext cx="4111625" cy="4495800"/>
          </a:xfrm>
        </p:spPr>
        <p:txBody>
          <a:bodyPr/>
          <a:lstStyle/>
          <a:p>
            <a:r>
              <a:rPr lang="en-US" i="1" dirty="0" smtClean="0"/>
              <a:t>A Nation at Risk</a:t>
            </a:r>
          </a:p>
          <a:p>
            <a:pPr lvl="1">
              <a:buFont typeface="Wingdings 2" pitchFamily="18" charset="2"/>
              <a:buNone/>
            </a:pPr>
            <a:r>
              <a:rPr lang="en-US" sz="2000" dirty="0" smtClean="0"/>
              <a:t>(NCEE, 1983)</a:t>
            </a:r>
          </a:p>
          <a:p>
            <a:pPr lvl="1">
              <a:buFont typeface="Wingdings 2" pitchFamily="18" charset="2"/>
              <a:buNone/>
            </a:pPr>
            <a:endParaRPr lang="en-US" sz="2000" dirty="0" smtClean="0"/>
          </a:p>
          <a:p>
            <a:r>
              <a:rPr lang="en-US" dirty="0" smtClean="0"/>
              <a:t>PISA Results</a:t>
            </a:r>
          </a:p>
          <a:p>
            <a:pPr lvl="1">
              <a:buFont typeface="Wingdings 2" pitchFamily="18" charset="2"/>
              <a:buNone/>
            </a:pPr>
            <a:r>
              <a:rPr lang="en-US" sz="2000" dirty="0" smtClean="0"/>
              <a:t>(Lemke et al., 2001)</a:t>
            </a:r>
          </a:p>
          <a:p>
            <a:pPr lvl="1">
              <a:buFont typeface="Wingdings 2" pitchFamily="18" charset="2"/>
              <a:buNone/>
            </a:pPr>
            <a:endParaRPr lang="en-US" sz="2000" dirty="0" smtClean="0"/>
          </a:p>
          <a:p>
            <a:r>
              <a:rPr lang="en-US" dirty="0" smtClean="0"/>
              <a:t>US Dept. of Ed. Office of Spec. Ed. Programs</a:t>
            </a:r>
          </a:p>
          <a:p>
            <a:pPr lvl="1">
              <a:buFont typeface="Wingdings 2" pitchFamily="18" charset="2"/>
              <a:buNone/>
            </a:pPr>
            <a:r>
              <a:rPr lang="en-US" sz="2000" dirty="0" smtClean="0"/>
              <a:t>(2005)</a:t>
            </a:r>
          </a:p>
        </p:txBody>
      </p:sp>
      <p:sp>
        <p:nvSpPr>
          <p:cNvPr id="11268" name="Content Placeholder 2"/>
          <p:cNvSpPr txBox="1">
            <a:spLocks/>
          </p:cNvSpPr>
          <p:nvPr/>
        </p:nvSpPr>
        <p:spPr bwMode="auto">
          <a:xfrm>
            <a:off x="4724400" y="1600200"/>
            <a:ext cx="4111625" cy="4495800"/>
          </a:xfrm>
          <a:prstGeom prst="rect">
            <a:avLst/>
          </a:prstGeom>
          <a:noFill/>
          <a:ln w="9525">
            <a:noFill/>
            <a:miter lim="800000"/>
            <a:headEnd/>
            <a:tailEnd/>
          </a:ln>
        </p:spPr>
        <p:txBody>
          <a:bodyPr/>
          <a:lstStyle/>
          <a:p>
            <a:pPr marL="319088" indent="-319088">
              <a:spcBef>
                <a:spcPts val="700"/>
              </a:spcBef>
              <a:buClr>
                <a:schemeClr val="accent2"/>
              </a:buClr>
              <a:buSzPct val="60000"/>
              <a:buFont typeface="Wingdings" pitchFamily="2" charset="2"/>
              <a:buChar char=""/>
            </a:pPr>
            <a:r>
              <a:rPr lang="en-US" sz="2900" dirty="0">
                <a:latin typeface="Tw Cen MT" pitchFamily="34" charset="0"/>
              </a:rPr>
              <a:t>NCLB</a:t>
            </a:r>
          </a:p>
          <a:p>
            <a:pPr marL="639763" lvl="1" indent="-273050">
              <a:spcBef>
                <a:spcPts val="550"/>
              </a:spcBef>
              <a:buClr>
                <a:schemeClr val="accent1"/>
              </a:buClr>
              <a:buSzPct val="70000"/>
              <a:buFont typeface="Wingdings 2" pitchFamily="18" charset="2"/>
              <a:buNone/>
            </a:pPr>
            <a:r>
              <a:rPr lang="en-US" sz="2000" dirty="0">
                <a:latin typeface="Tw Cen MT" pitchFamily="34" charset="0"/>
              </a:rPr>
              <a:t>(2001)</a:t>
            </a:r>
          </a:p>
          <a:p>
            <a:pPr marL="639763" lvl="1" indent="-273050">
              <a:spcBef>
                <a:spcPts val="550"/>
              </a:spcBef>
              <a:buClr>
                <a:schemeClr val="accent1"/>
              </a:buClr>
              <a:buSzPct val="70000"/>
              <a:buFont typeface="Wingdings 2" pitchFamily="18" charset="2"/>
              <a:buNone/>
            </a:pPr>
            <a:endParaRPr lang="en-US" sz="2000" dirty="0">
              <a:latin typeface="Tw Cen MT" pitchFamily="34" charset="0"/>
            </a:endParaRPr>
          </a:p>
          <a:p>
            <a:pPr marL="319088" indent="-319088">
              <a:spcBef>
                <a:spcPts val="700"/>
              </a:spcBef>
              <a:buClr>
                <a:schemeClr val="accent2"/>
              </a:buClr>
              <a:buSzPct val="60000"/>
              <a:buFont typeface="Wingdings" pitchFamily="2" charset="2"/>
              <a:buChar char=""/>
            </a:pPr>
            <a:r>
              <a:rPr lang="en-US" sz="2900" dirty="0">
                <a:latin typeface="Tw Cen MT" pitchFamily="34" charset="0"/>
              </a:rPr>
              <a:t>ARRA/Race to the Top </a:t>
            </a:r>
          </a:p>
          <a:p>
            <a:pPr marL="639763" lvl="1" indent="-273050">
              <a:spcBef>
                <a:spcPts val="550"/>
              </a:spcBef>
              <a:buClr>
                <a:schemeClr val="accent1"/>
              </a:buClr>
              <a:buSzPct val="70000"/>
              <a:buFont typeface="Wingdings 2" pitchFamily="18" charset="2"/>
              <a:buNone/>
            </a:pPr>
            <a:r>
              <a:rPr lang="en-US" sz="2000" dirty="0">
                <a:latin typeface="Tw Cen MT" pitchFamily="34" charset="0"/>
              </a:rPr>
              <a:t>(US Dep. of Ed., 2009)</a:t>
            </a:r>
          </a:p>
        </p:txBody>
      </p:sp>
      <p:pic>
        <p:nvPicPr>
          <p:cNvPr id="11269" name="Picture 4" descr="C:\Documents and Settings\Muhlenberg SD\Local Settings\Temporary Internet Files\Content.IE5\ORUAZ9PZ\MC900290890[1].wmf"/>
          <p:cNvPicPr>
            <a:picLocks noChangeAspect="1" noChangeArrowheads="1"/>
          </p:cNvPicPr>
          <p:nvPr/>
        </p:nvPicPr>
        <p:blipFill>
          <a:blip r:embed="rId3" cstate="print"/>
          <a:srcRect/>
          <a:stretch>
            <a:fillRect/>
          </a:stretch>
        </p:blipFill>
        <p:spPr bwMode="auto">
          <a:xfrm>
            <a:off x="6019800" y="4495800"/>
            <a:ext cx="2286000" cy="1997075"/>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3" name="Content Placeholder 2"/>
          <p:cNvSpPr>
            <a:spLocks noGrp="1"/>
          </p:cNvSpPr>
          <p:nvPr>
            <p:ph sz="quarter" idx="1"/>
          </p:nvPr>
        </p:nvSpPr>
        <p:spPr>
          <a:xfrm>
            <a:off x="612648" y="1600200"/>
            <a:ext cx="8153400" cy="4724400"/>
          </a:xfrm>
        </p:spPr>
        <p:txBody>
          <a:bodyPr/>
          <a:lstStyle/>
          <a:p>
            <a:r>
              <a:rPr lang="en-US" dirty="0" smtClean="0"/>
              <a:t>Hypothesis was not supported</a:t>
            </a:r>
          </a:p>
          <a:p>
            <a:pPr lvl="1"/>
            <a:r>
              <a:rPr lang="en-US" dirty="0" smtClean="0"/>
              <a:t>Showed growth in reading over time</a:t>
            </a:r>
          </a:p>
          <a:p>
            <a:pPr lvl="1"/>
            <a:r>
              <a:rPr lang="en-US" dirty="0" smtClean="0"/>
              <a:t>Significant improvement after DAT for DIBELS and Walkthrough began</a:t>
            </a:r>
          </a:p>
          <a:p>
            <a:pPr lvl="1"/>
            <a:r>
              <a:rPr lang="en-US" dirty="0" smtClean="0"/>
              <a:t>Differences in benchmark levels</a:t>
            </a:r>
          </a:p>
          <a:p>
            <a:pPr lvl="1"/>
            <a:r>
              <a:rPr lang="en-US" dirty="0" smtClean="0"/>
              <a:t>No differences in improvement in risk levels</a:t>
            </a:r>
          </a:p>
          <a:p>
            <a:r>
              <a:rPr lang="en-US" dirty="0" smtClean="0"/>
              <a:t>Possible Reasons</a:t>
            </a:r>
          </a:p>
          <a:p>
            <a:pPr lvl="1"/>
            <a:r>
              <a:rPr lang="en-US" dirty="0" smtClean="0"/>
              <a:t>Walkthrough DAT is not effective</a:t>
            </a:r>
          </a:p>
          <a:p>
            <a:pPr lvl="1"/>
            <a:r>
              <a:rPr lang="en-US" dirty="0" smtClean="0"/>
              <a:t>Fidelity of Walkthrough DAT</a:t>
            </a:r>
            <a:endParaRPr lang="en-US" dirty="0"/>
          </a:p>
        </p:txBody>
      </p:sp>
      <p:pic>
        <p:nvPicPr>
          <p:cNvPr id="5" name="Picture 2" descr="C:\Documents and Settings\Muhlenberg SD\Local Settings\Temporary Internet Files\Content.IE5\5GBFL34R\MC900056947[1].wmf"/>
          <p:cNvPicPr>
            <a:picLocks noChangeAspect="1" noChangeArrowheads="1"/>
          </p:cNvPicPr>
          <p:nvPr/>
        </p:nvPicPr>
        <p:blipFill>
          <a:blip r:embed="rId3" cstate="print"/>
          <a:srcRect/>
          <a:stretch>
            <a:fillRect/>
          </a:stretch>
        </p:blipFill>
        <p:spPr bwMode="auto">
          <a:xfrm>
            <a:off x="6248400" y="4800600"/>
            <a:ext cx="1818742" cy="1716329"/>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 and Results</a:t>
            </a:r>
            <a:endParaRPr lang="en-US" dirty="0"/>
          </a:p>
        </p:txBody>
      </p:sp>
      <p:sp>
        <p:nvSpPr>
          <p:cNvPr id="3" name="Content Placeholder 2"/>
          <p:cNvSpPr>
            <a:spLocks noGrp="1"/>
          </p:cNvSpPr>
          <p:nvPr>
            <p:ph sz="quarter" idx="1"/>
          </p:nvPr>
        </p:nvSpPr>
        <p:spPr/>
        <p:txBody>
          <a:bodyPr/>
          <a:lstStyle/>
          <a:p>
            <a:r>
              <a:rPr lang="en-US" dirty="0" smtClean="0"/>
              <a:t>Fidelity of Data Analysis Teaming for DIBELS</a:t>
            </a:r>
          </a:p>
          <a:p>
            <a:pPr lvl="1"/>
            <a:r>
              <a:rPr lang="en-US" dirty="0" smtClean="0"/>
              <a:t>First Grade (2006-2007): no data teaming</a:t>
            </a:r>
          </a:p>
          <a:p>
            <a:pPr lvl="1"/>
            <a:r>
              <a:rPr lang="en-US" dirty="0" smtClean="0"/>
              <a:t>Third Grade (2008-2009):  99% fidelity, 5 data logs</a:t>
            </a:r>
          </a:p>
          <a:p>
            <a:pPr lvl="1"/>
            <a:r>
              <a:rPr lang="en-US" dirty="0" smtClean="0"/>
              <a:t>Fourth Grade (2009-2010): 100% fidelity, 2 data logs</a:t>
            </a:r>
          </a:p>
          <a:p>
            <a:r>
              <a:rPr lang="en-US" dirty="0" smtClean="0"/>
              <a:t>Fidelity of Data Analysis Teaming for Walkthroughs</a:t>
            </a:r>
          </a:p>
          <a:p>
            <a:pPr lvl="1"/>
            <a:r>
              <a:rPr lang="en-US" dirty="0" smtClean="0"/>
              <a:t>Fourth Grade (2009-2010): no data logs found</a:t>
            </a:r>
            <a:endParaRPr lang="en-US" dirty="0"/>
          </a:p>
        </p:txBody>
      </p:sp>
      <p:pic>
        <p:nvPicPr>
          <p:cNvPr id="3079" name="Picture 7" descr="C:\Documents and Settings\Muhlenberg SD\Local Settings\Temporary Internet Files\Content.IE5\ORUAZ9PZ\MP900422411[1].jpg"/>
          <p:cNvPicPr>
            <a:picLocks noChangeAspect="1" noChangeArrowheads="1"/>
          </p:cNvPicPr>
          <p:nvPr/>
        </p:nvPicPr>
        <p:blipFill>
          <a:blip r:embed="rId3" cstate="print"/>
          <a:srcRect/>
          <a:stretch>
            <a:fillRect/>
          </a:stretch>
        </p:blipFill>
        <p:spPr bwMode="auto">
          <a:xfrm>
            <a:off x="3810000" y="4648200"/>
            <a:ext cx="1220316" cy="1829581"/>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12775" y="228600"/>
            <a:ext cx="8153400" cy="990600"/>
          </a:xfrm>
        </p:spPr>
        <p:txBody>
          <a:bodyPr/>
          <a:lstStyle/>
          <a:p>
            <a:r>
              <a:rPr lang="en-US" dirty="0" smtClean="0"/>
              <a:t>Conclusions</a:t>
            </a:r>
          </a:p>
        </p:txBody>
      </p:sp>
      <p:sp>
        <p:nvSpPr>
          <p:cNvPr id="25603" name="Content Placeholder 2"/>
          <p:cNvSpPr>
            <a:spLocks noGrp="1"/>
          </p:cNvSpPr>
          <p:nvPr>
            <p:ph sz="quarter" idx="1"/>
          </p:nvPr>
        </p:nvSpPr>
        <p:spPr>
          <a:xfrm>
            <a:off x="533400" y="1600200"/>
            <a:ext cx="4111625" cy="4495800"/>
          </a:xfrm>
        </p:spPr>
        <p:txBody>
          <a:bodyPr/>
          <a:lstStyle/>
          <a:p>
            <a:r>
              <a:rPr lang="en-US" dirty="0" smtClean="0"/>
              <a:t>Limitations</a:t>
            </a:r>
          </a:p>
          <a:p>
            <a:pPr lvl="1"/>
            <a:r>
              <a:rPr lang="en-US" sz="2200" dirty="0" smtClean="0"/>
              <a:t>Data not independent</a:t>
            </a:r>
          </a:p>
          <a:p>
            <a:pPr lvl="1"/>
            <a:r>
              <a:rPr lang="en-US" sz="2200" dirty="0" smtClean="0"/>
              <a:t>Fidelity of DAT</a:t>
            </a:r>
          </a:p>
          <a:p>
            <a:pPr lvl="1"/>
            <a:r>
              <a:rPr lang="en-US" sz="2200" dirty="0" smtClean="0"/>
              <a:t>History/treatment interaction</a:t>
            </a:r>
          </a:p>
          <a:p>
            <a:pPr lvl="1"/>
            <a:r>
              <a:rPr lang="en-US" sz="2200" dirty="0" smtClean="0"/>
              <a:t>Convenience sample</a:t>
            </a:r>
          </a:p>
          <a:p>
            <a:pPr lvl="1"/>
            <a:r>
              <a:rPr lang="en-US" sz="2200" dirty="0" smtClean="0"/>
              <a:t>Student differences</a:t>
            </a:r>
          </a:p>
          <a:p>
            <a:pPr lvl="1"/>
            <a:endParaRPr lang="en-US" sz="2200" dirty="0" smtClean="0"/>
          </a:p>
          <a:p>
            <a:r>
              <a:rPr lang="en-US" dirty="0" smtClean="0"/>
              <a:t>Implications for Practice</a:t>
            </a:r>
          </a:p>
        </p:txBody>
      </p:sp>
      <p:pic>
        <p:nvPicPr>
          <p:cNvPr id="25606" name="Picture 1" descr="C:\Documents and Settings\Muhlenberg SD\Local Settings\Temporary Internet Files\Content.IE5\BW34YVXG\MC900039023[1].wmf"/>
          <p:cNvPicPr>
            <a:picLocks noChangeAspect="1" noChangeArrowheads="1"/>
          </p:cNvPicPr>
          <p:nvPr/>
        </p:nvPicPr>
        <p:blipFill>
          <a:blip r:embed="rId3" cstate="print"/>
          <a:srcRect/>
          <a:stretch>
            <a:fillRect/>
          </a:stretch>
        </p:blipFill>
        <p:spPr bwMode="auto">
          <a:xfrm>
            <a:off x="5638800" y="2667000"/>
            <a:ext cx="2533650" cy="2590800"/>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sz="quarter" idx="1"/>
          </p:nvPr>
        </p:nvSpPr>
        <p:spPr>
          <a:xfrm>
            <a:off x="612648" y="1600200"/>
            <a:ext cx="4797552" cy="685800"/>
          </a:xfrm>
        </p:spPr>
        <p:txBody>
          <a:bodyPr/>
          <a:lstStyle/>
          <a:p>
            <a:r>
              <a:rPr lang="en-US" dirty="0" smtClean="0">
                <a:latin typeface="Tw Cen MT" pitchFamily="34" charset="0"/>
              </a:rPr>
              <a:t>Future Research Directions</a:t>
            </a:r>
          </a:p>
          <a:p>
            <a:pPr lvl="1"/>
            <a:endParaRPr lang="en-US" sz="2200" dirty="0" smtClean="0">
              <a:latin typeface="Tw Cen MT" pitchFamily="34" charset="0"/>
            </a:endParaRPr>
          </a:p>
          <a:p>
            <a:endParaRPr lang="en-US" dirty="0"/>
          </a:p>
        </p:txBody>
      </p:sp>
      <p:sp>
        <p:nvSpPr>
          <p:cNvPr id="4" name="Content Placeholder 2"/>
          <p:cNvSpPr txBox="1">
            <a:spLocks/>
          </p:cNvSpPr>
          <p:nvPr/>
        </p:nvSpPr>
        <p:spPr bwMode="auto">
          <a:xfrm>
            <a:off x="4114800" y="2133600"/>
            <a:ext cx="4797552"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9088" marR="0" lvl="0" indent="-319088" algn="l" defTabSz="914400" rtl="0" eaLnBrk="1" fontAlgn="base" latinLnBrk="0" hangingPunct="1">
              <a:lnSpc>
                <a:spcPct val="100000"/>
              </a:lnSpc>
              <a:spcBef>
                <a:spcPts val="700"/>
              </a:spcBef>
              <a:spcAft>
                <a:spcPct val="0"/>
              </a:spcAft>
              <a:buClr>
                <a:schemeClr val="accent2"/>
              </a:buClr>
              <a:buSzPct val="60000"/>
              <a:buFont typeface="Wingdings" pitchFamily="2" charset="2"/>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txBox="1">
            <a:spLocks/>
          </p:cNvSpPr>
          <p:nvPr/>
        </p:nvSpPr>
        <p:spPr bwMode="auto">
          <a:xfrm>
            <a:off x="685800" y="2057400"/>
            <a:ext cx="7772400" cy="3048000"/>
          </a:xfrm>
          <a:prstGeom prst="rect">
            <a:avLst/>
          </a:prstGeom>
          <a:noFill/>
          <a:ln w="9525">
            <a:noFill/>
            <a:miter lim="800000"/>
            <a:headEnd/>
            <a:tailEnd/>
          </a:ln>
        </p:spPr>
        <p:txBody>
          <a:bodyPr vert="horz" wrap="square" lIns="91440" tIns="45720" rIns="91440" bIns="45720" numCol="2" anchor="t" anchorCtr="0" compatLnSpc="1">
            <a:prstTxWarp prst="textNoShape">
              <a:avLst/>
            </a:prstTxWarp>
          </a:bodyPr>
          <a:lstStyle/>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Fidelity of Process</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Assess Fidelity</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Component Effectiveness</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Strategies Selected</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Strategy Fidelity</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Time Implementing</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DAT for Other Areas</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Walkthroughs and Achievement</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Walkthrough Models</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Student Variables</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rPr>
              <a:t>Replication Studies</a:t>
            </a:r>
          </a:p>
          <a:p>
            <a:pPr marL="639763" marR="0" lvl="1" indent="-273050" algn="l" defTabSz="914400" rtl="0" eaLnBrk="1" fontAlgn="base" latinLnBrk="0" hangingPunct="1">
              <a:lnSpc>
                <a:spcPct val="100000"/>
              </a:lnSpc>
              <a:spcBef>
                <a:spcPts val="550"/>
              </a:spcBef>
              <a:spcAft>
                <a:spcPct val="0"/>
              </a:spcAft>
              <a:buClr>
                <a:schemeClr val="accent1"/>
              </a:buClr>
              <a:buSzPct val="70000"/>
              <a:buFont typeface="Wingdings 2" pitchFamily="18" charset="2"/>
              <a:buChar char=""/>
              <a:tabLst/>
              <a:defRPr/>
            </a:pPr>
            <a:endParaRPr kumimoji="0" lang="en-US" sz="2200" b="0" i="0" u="none" strike="noStrike" kern="1200" cap="none" spc="0" normalizeH="0" baseline="0" noProof="0" dirty="0" smtClean="0">
              <a:ln>
                <a:noFill/>
              </a:ln>
              <a:solidFill>
                <a:schemeClr val="tx1"/>
              </a:solidFill>
              <a:effectLst/>
              <a:uLnTx/>
              <a:uFillTx/>
              <a:latin typeface="Tw Cen MT" pitchFamily="34" charset="0"/>
              <a:ea typeface="+mn-ea"/>
              <a:cs typeface="+mn-cs"/>
            </a:endParaRPr>
          </a:p>
          <a:p>
            <a:pPr marL="319088" marR="0" lvl="0" indent="-319088" algn="l" defTabSz="914400" rtl="0" eaLnBrk="1" fontAlgn="base" latinLnBrk="0" hangingPunct="1">
              <a:lnSpc>
                <a:spcPct val="100000"/>
              </a:lnSpc>
              <a:spcBef>
                <a:spcPts val="700"/>
              </a:spcBef>
              <a:spcAft>
                <a:spcPct val="0"/>
              </a:spcAft>
              <a:buClr>
                <a:schemeClr val="accent2"/>
              </a:buClr>
              <a:buSzPct val="60000"/>
              <a:buFont typeface="Wingdings" pitchFamily="2" charset="2"/>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5" name="Picture 7" descr="C:\Documents and Settings\Muhlenberg SD\Local Settings\Temporary Internet Files\Content.IE5\S1LZQFQH\MP900399350[1].jpg"/>
          <p:cNvPicPr>
            <a:picLocks noChangeAspect="1" noChangeArrowheads="1"/>
          </p:cNvPicPr>
          <p:nvPr/>
        </p:nvPicPr>
        <p:blipFill>
          <a:blip r:embed="rId3" cstate="print"/>
          <a:srcRect/>
          <a:stretch>
            <a:fillRect/>
          </a:stretch>
        </p:blipFill>
        <p:spPr bwMode="auto">
          <a:xfrm>
            <a:off x="5257800" y="4343400"/>
            <a:ext cx="1950720" cy="1949196"/>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Muhlenberg SD\Local Settings\Temporary Internet Files\Content.IE5\ORUAZ9PZ\MC900090344[1].wmf"/>
          <p:cNvPicPr>
            <a:picLocks noChangeAspect="1" noChangeArrowheads="1"/>
          </p:cNvPicPr>
          <p:nvPr/>
        </p:nvPicPr>
        <p:blipFill>
          <a:blip r:embed="rId3" cstate="print"/>
          <a:srcRect/>
          <a:stretch>
            <a:fillRect/>
          </a:stretch>
        </p:blipFill>
        <p:spPr bwMode="auto">
          <a:xfrm>
            <a:off x="3514253" y="2638330"/>
            <a:ext cx="2115493" cy="1581339"/>
          </a:xfrm>
          <a:prstGeom prst="rect">
            <a:avLst/>
          </a:prstGeom>
          <a:noFill/>
        </p:spPr>
      </p:pic>
      <p:pic>
        <p:nvPicPr>
          <p:cNvPr id="1029" name="Picture 5" descr="C:\Documents and Settings\Muhlenberg SD\Local Settings\Temporary Internet Files\Content.IE5\ORUAZ9PZ\MC900446010[1].wmf"/>
          <p:cNvPicPr>
            <a:picLocks noChangeAspect="1" noChangeArrowheads="1"/>
          </p:cNvPicPr>
          <p:nvPr/>
        </p:nvPicPr>
        <p:blipFill>
          <a:blip r:embed="rId4" cstate="print"/>
          <a:srcRect/>
          <a:stretch>
            <a:fillRect/>
          </a:stretch>
        </p:blipFill>
        <p:spPr bwMode="auto">
          <a:xfrm>
            <a:off x="2514600" y="1905000"/>
            <a:ext cx="4340514" cy="3785071"/>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612775" y="1600200"/>
            <a:ext cx="8153400" cy="4495800"/>
          </a:xfrm>
        </p:spPr>
        <p:txBody>
          <a:bodyPr/>
          <a:lstStyle/>
          <a:p>
            <a:pPr algn="ctr">
              <a:buFont typeface="Wingdings" pitchFamily="2" charset="2"/>
              <a:buNone/>
            </a:pPr>
            <a:endParaRPr lang="en-US" sz="2000" dirty="0" smtClean="0"/>
          </a:p>
          <a:p>
            <a:pPr algn="ctr">
              <a:buFont typeface="Wingdings" pitchFamily="2" charset="2"/>
              <a:buNone/>
            </a:pPr>
            <a:r>
              <a:rPr lang="en-US" sz="9600" dirty="0" smtClean="0"/>
              <a:t>Committee</a:t>
            </a:r>
          </a:p>
          <a:p>
            <a:pPr algn="ctr">
              <a:buFont typeface="Wingdings" pitchFamily="2" charset="2"/>
              <a:buNone/>
            </a:pPr>
            <a:r>
              <a:rPr lang="en-US" sz="9600" dirty="0" smtClean="0"/>
              <a:t>Discussion</a:t>
            </a:r>
          </a:p>
        </p:txBody>
      </p:sp>
      <p:sp>
        <p:nvSpPr>
          <p:cNvPr id="4" name="Rounded Rectangle 3"/>
          <p:cNvSpPr/>
          <p:nvPr/>
        </p:nvSpPr>
        <p:spPr>
          <a:xfrm>
            <a:off x="1828800" y="2057400"/>
            <a:ext cx="5638800" cy="3276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6628" name="Picture 2" descr="C:\Documents and Settings\Muhlenberg SD\Local Settings\Temporary Internet Files\Content.IE5\W7N4T0FR\MC900446010[1].wmf"/>
          <p:cNvPicPr>
            <a:picLocks noChangeAspect="1" noChangeArrowheads="1"/>
          </p:cNvPicPr>
          <p:nvPr/>
        </p:nvPicPr>
        <p:blipFill>
          <a:blip r:embed="rId2" cstate="print"/>
          <a:srcRect/>
          <a:stretch>
            <a:fillRect/>
          </a:stretch>
        </p:blipFill>
        <p:spPr bwMode="auto">
          <a:xfrm>
            <a:off x="6781800" y="4953000"/>
            <a:ext cx="1771650" cy="154463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12775" y="228600"/>
            <a:ext cx="8153400" cy="990600"/>
          </a:xfrm>
        </p:spPr>
        <p:txBody>
          <a:bodyPr/>
          <a:lstStyle/>
          <a:p>
            <a:r>
              <a:rPr lang="en-US" dirty="0" smtClean="0"/>
              <a:t>References</a:t>
            </a:r>
          </a:p>
        </p:txBody>
      </p:sp>
      <p:sp>
        <p:nvSpPr>
          <p:cNvPr id="3" name="Content Placeholder 2"/>
          <p:cNvSpPr>
            <a:spLocks noGrp="1"/>
          </p:cNvSpPr>
          <p:nvPr>
            <p:ph sz="quarter" idx="1"/>
          </p:nvPr>
        </p:nvSpPr>
        <p:spPr>
          <a:xfrm>
            <a:off x="612775" y="1600200"/>
            <a:ext cx="8153400" cy="4495800"/>
          </a:xfrm>
        </p:spPr>
        <p:txBody>
          <a:bodyPr>
            <a:normAutofit fontScale="77500" lnSpcReduction="20000"/>
          </a:bodyPr>
          <a:lstStyle/>
          <a:p>
            <a:pPr marL="320040" indent="-320040" fontAlgn="auto">
              <a:spcAft>
                <a:spcPts val="0"/>
              </a:spcAft>
              <a:buFont typeface="Wingdings"/>
              <a:buNone/>
              <a:defRPr/>
            </a:pPr>
            <a:r>
              <a:rPr lang="en-US" dirty="0" smtClean="0"/>
              <a:t>Batsche, G., Elliott, J., Graden, J., Grimes, J., Kovaleski, J., Prasse, D., . . . Tilly, W. D. (2006). </a:t>
            </a:r>
            <a:r>
              <a:rPr lang="en-US" i="1" dirty="0" smtClean="0"/>
              <a:t>Response to intervention: Policy considerations and implementation.</a:t>
            </a:r>
            <a:r>
              <a:rPr lang="en-US" dirty="0" smtClean="0"/>
              <a:t> Alexandria, VA: National Association of State Directors of Special Education.</a:t>
            </a:r>
          </a:p>
          <a:p>
            <a:pPr marL="320040" indent="-320040" fontAlgn="auto">
              <a:spcAft>
                <a:spcPts val="0"/>
              </a:spcAft>
              <a:buFont typeface="Wingdings"/>
              <a:buNone/>
              <a:defRPr/>
            </a:pPr>
            <a:r>
              <a:rPr lang="en-US" dirty="0" smtClean="0"/>
              <a:t>Lemke, M., Calsyn, C., Lippman, L., Jocelyn, L., Kastberg, D., Liu, Y., . . .  Bairu, G. (2001). </a:t>
            </a:r>
            <a:r>
              <a:rPr lang="en-US" i="1" dirty="0" smtClean="0"/>
              <a:t>Highlights from the 2000 program for international student assessment</a:t>
            </a:r>
            <a:r>
              <a:rPr lang="en-US" dirty="0" smtClean="0"/>
              <a:t>. Washington, DC: National Center for Education Statistics.    </a:t>
            </a:r>
          </a:p>
          <a:p>
            <a:pPr marL="320040" indent="-320040" fontAlgn="auto">
              <a:spcAft>
                <a:spcPts val="0"/>
              </a:spcAft>
              <a:buFont typeface="Wingdings"/>
              <a:buNone/>
              <a:defRPr/>
            </a:pPr>
            <a:r>
              <a:rPr lang="en-US" dirty="0" smtClean="0"/>
              <a:t>National Commission on Excellence in Education (NCEE). (1983). A nation at risk: The imperative for educational reform. Washington, DC: U.S. Government Printing Office.</a:t>
            </a:r>
          </a:p>
          <a:p>
            <a:pPr marL="320040" indent="-320040" fontAlgn="auto">
              <a:spcAft>
                <a:spcPts val="0"/>
              </a:spcAft>
              <a:buFont typeface="Wingdings"/>
              <a:buNone/>
              <a:defRPr/>
            </a:pPr>
            <a:r>
              <a:rPr lang="en-US" dirty="0" smtClean="0"/>
              <a:t>National Reading Panel. (2000). </a:t>
            </a:r>
            <a:r>
              <a:rPr lang="en-US" i="1" dirty="0" smtClean="0"/>
              <a:t>Teaching children to read: An evidence based assessment of the scientific literature on reading and its implications for reading instruction. </a:t>
            </a:r>
            <a:r>
              <a:rPr lang="en-US" dirty="0" smtClean="0"/>
              <a:t>Bethesda, MD: National Institute of Child Health and Human Development. </a:t>
            </a:r>
          </a:p>
          <a:p>
            <a:pPr marL="320040" indent="-320040" fontAlgn="auto">
              <a:spcAft>
                <a:spcPts val="0"/>
              </a:spcAft>
              <a:buFont typeface="Wingdings"/>
              <a:buChar char=""/>
              <a:defRPr/>
            </a:pPr>
            <a:endParaRPr lang="en-US" dirty="0" smtClean="0"/>
          </a:p>
        </p:txBody>
      </p:sp>
    </p:spTree>
  </p:cSld>
  <p:clrMapOvr>
    <a:masterClrMapping/>
  </p:clrMapOvr>
  <p:transition>
    <p:cover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12775" y="228600"/>
            <a:ext cx="8153400" cy="990600"/>
          </a:xfrm>
        </p:spPr>
        <p:txBody>
          <a:bodyPr/>
          <a:lstStyle/>
          <a:p>
            <a:r>
              <a:rPr lang="en-US" dirty="0" smtClean="0"/>
              <a:t>References</a:t>
            </a:r>
          </a:p>
        </p:txBody>
      </p:sp>
      <p:sp>
        <p:nvSpPr>
          <p:cNvPr id="3" name="Content Placeholder 2"/>
          <p:cNvSpPr>
            <a:spLocks noGrp="1"/>
          </p:cNvSpPr>
          <p:nvPr>
            <p:ph sz="quarter" idx="1"/>
          </p:nvPr>
        </p:nvSpPr>
        <p:spPr>
          <a:xfrm>
            <a:off x="612775" y="1600200"/>
            <a:ext cx="8153400" cy="4495800"/>
          </a:xfrm>
        </p:spPr>
        <p:txBody>
          <a:bodyPr>
            <a:normAutofit fontScale="77500" lnSpcReduction="20000"/>
          </a:bodyPr>
          <a:lstStyle/>
          <a:p>
            <a:pPr marL="320040" indent="-320040" fontAlgn="auto">
              <a:spcAft>
                <a:spcPts val="0"/>
              </a:spcAft>
              <a:buFont typeface="Wingdings"/>
              <a:buNone/>
              <a:defRPr/>
            </a:pPr>
            <a:r>
              <a:rPr lang="en-US" dirty="0" smtClean="0"/>
              <a:t>No Child Left Behind Act of 2001, PL 107-110, 115 Stat. 1425, 20 U.S.C. §§ 6301 </a:t>
            </a:r>
            <a:r>
              <a:rPr lang="en-US" i="1" dirty="0" smtClean="0"/>
              <a:t>et seq</a:t>
            </a:r>
            <a:r>
              <a:rPr lang="en-US" dirty="0" smtClean="0"/>
              <a:t>.</a:t>
            </a:r>
          </a:p>
          <a:p>
            <a:pPr marL="320040" indent="-320040" fontAlgn="auto">
              <a:spcAft>
                <a:spcPts val="0"/>
              </a:spcAft>
              <a:buFont typeface="Wingdings"/>
              <a:buNone/>
              <a:defRPr/>
            </a:pPr>
            <a:r>
              <a:rPr lang="en-US" dirty="0" smtClean="0"/>
              <a:t>Teachscape. (2010). Classroom walkthrough. Retrieved August 1, 2010 from http://www.teachscape.com/html/ts/nps/classroom_ walkthrough.html</a:t>
            </a:r>
          </a:p>
          <a:p>
            <a:pPr marL="320040" indent="-320040" fontAlgn="auto">
              <a:spcAft>
                <a:spcPts val="0"/>
              </a:spcAft>
              <a:buFont typeface="Wingdings"/>
              <a:buNone/>
              <a:defRPr/>
            </a:pPr>
            <a:r>
              <a:rPr lang="en-US" dirty="0" smtClean="0"/>
              <a:t>United States Department of Education. (2009). Race to the top program executive summary. Retrieved November 7, 2010, from http://www2.ed.gov/programs/racetothetop/executive-summary.pdf</a:t>
            </a:r>
          </a:p>
          <a:p>
            <a:pPr marL="320040" indent="-320040" fontAlgn="auto">
              <a:spcAft>
                <a:spcPts val="0"/>
              </a:spcAft>
              <a:buFont typeface="Wingdings"/>
              <a:buNone/>
              <a:defRPr/>
            </a:pPr>
            <a:r>
              <a:rPr lang="en-US" dirty="0" smtClean="0"/>
              <a:t>United States Department of Education Office of Special Education Programs. (2005). </a:t>
            </a:r>
            <a:r>
              <a:rPr lang="en-US" i="1" dirty="0" smtClean="0"/>
              <a:t>Reading rockets: Toolkit for school psychologists.</a:t>
            </a:r>
            <a:r>
              <a:rPr lang="en-US" dirty="0" smtClean="0"/>
              <a:t> Washington, D.C.: Greater Washington Educational Telecommunications Association, Inc.</a:t>
            </a:r>
          </a:p>
          <a:p>
            <a:pPr marL="320040" indent="-320040" fontAlgn="auto">
              <a:spcAft>
                <a:spcPts val="0"/>
              </a:spcAft>
              <a:buFont typeface="Wingdings"/>
              <a:buChar char=""/>
              <a:defRPr/>
            </a:pPr>
            <a:endParaRPr lang="en-US" dirty="0"/>
          </a:p>
        </p:txBody>
      </p:sp>
    </p:spTree>
  </p:cSld>
  <p:clrMapOvr>
    <a:masterClrMapping/>
  </p:clrMapOvr>
  <p:transition>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2775" y="228600"/>
            <a:ext cx="8153400" cy="990600"/>
          </a:xfrm>
        </p:spPr>
        <p:txBody>
          <a:bodyPr/>
          <a:lstStyle/>
          <a:p>
            <a:r>
              <a:rPr lang="en-US" dirty="0" smtClean="0"/>
              <a:t>Literature Review</a:t>
            </a:r>
          </a:p>
        </p:txBody>
      </p:sp>
      <p:sp>
        <p:nvSpPr>
          <p:cNvPr id="12291" name="Content Placeholder 2"/>
          <p:cNvSpPr>
            <a:spLocks noGrp="1"/>
          </p:cNvSpPr>
          <p:nvPr>
            <p:ph sz="quarter" idx="1"/>
          </p:nvPr>
        </p:nvSpPr>
        <p:spPr>
          <a:xfrm>
            <a:off x="612775" y="1600200"/>
            <a:ext cx="8153400" cy="4495800"/>
          </a:xfrm>
        </p:spPr>
        <p:txBody>
          <a:bodyPr/>
          <a:lstStyle/>
          <a:p>
            <a:r>
              <a:rPr lang="en-US" dirty="0" smtClean="0"/>
              <a:t>Response to Intervention </a:t>
            </a:r>
            <a:r>
              <a:rPr lang="en-US" sz="2000" dirty="0" smtClean="0"/>
              <a:t>(Batsche et. al, 2006)</a:t>
            </a:r>
          </a:p>
          <a:p>
            <a:pPr lvl="1"/>
            <a:r>
              <a:rPr lang="en-US" dirty="0" smtClean="0"/>
              <a:t>Assessment</a:t>
            </a:r>
          </a:p>
          <a:p>
            <a:pPr lvl="1"/>
            <a:r>
              <a:rPr lang="en-US" dirty="0" smtClean="0"/>
              <a:t>Data Analysis Teaming</a:t>
            </a:r>
          </a:p>
          <a:p>
            <a:pPr lvl="1"/>
            <a:r>
              <a:rPr lang="en-US" dirty="0" smtClean="0"/>
              <a:t>Fidelity</a:t>
            </a:r>
          </a:p>
          <a:p>
            <a:pPr lvl="1">
              <a:buFont typeface="Wingdings 2" pitchFamily="18" charset="2"/>
              <a:buNone/>
            </a:pPr>
            <a:endParaRPr lang="en-US" dirty="0" smtClean="0"/>
          </a:p>
          <a:p>
            <a:r>
              <a:rPr lang="en-US" dirty="0" smtClean="0"/>
              <a:t>Reading Research </a:t>
            </a:r>
            <a:r>
              <a:rPr lang="en-US" sz="2000" dirty="0" smtClean="0"/>
              <a:t>(NRP, 2000)</a:t>
            </a:r>
          </a:p>
          <a:p>
            <a:endParaRPr lang="en-US" dirty="0" smtClean="0"/>
          </a:p>
          <a:p>
            <a:r>
              <a:rPr lang="en-US" dirty="0" smtClean="0"/>
              <a:t>Classroom Walkthroughs </a:t>
            </a:r>
            <a:r>
              <a:rPr lang="en-US" sz="2000" dirty="0" smtClean="0"/>
              <a:t>(Teachscape, 2010)</a:t>
            </a:r>
          </a:p>
        </p:txBody>
      </p:sp>
      <p:pic>
        <p:nvPicPr>
          <p:cNvPr id="12292" name="Picture 4" descr="C:\Documents and Settings\Muhlenberg SD\Local Settings\Temporary Internet Files\Content.IE5\BW34YVXG\MP900442438[1].jpg"/>
          <p:cNvPicPr>
            <a:picLocks noChangeAspect="1" noChangeArrowheads="1"/>
          </p:cNvPicPr>
          <p:nvPr/>
        </p:nvPicPr>
        <p:blipFill>
          <a:blip r:embed="rId3" cstate="print"/>
          <a:srcRect/>
          <a:stretch>
            <a:fillRect/>
          </a:stretch>
        </p:blipFill>
        <p:spPr bwMode="auto">
          <a:xfrm rot="11662640" flipV="1">
            <a:off x="5589588" y="2713038"/>
            <a:ext cx="3052762" cy="1828800"/>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dirty="0" smtClean="0"/>
              <a:t>School District Data Collection Timeline</a:t>
            </a:r>
            <a:endParaRPr lang="en-US" dirty="0"/>
          </a:p>
        </p:txBody>
      </p:sp>
      <p:graphicFrame>
        <p:nvGraphicFramePr>
          <p:cNvPr id="5" name="Content Placeholder 4"/>
          <p:cNvGraphicFramePr>
            <a:graphicFrameLocks noGrp="1"/>
          </p:cNvGraphicFramePr>
          <p:nvPr>
            <p:ph sz="quarter" idx="1"/>
          </p:nvPr>
        </p:nvGraphicFramePr>
        <p:xfrm>
          <a:off x="381000" y="1752600"/>
          <a:ext cx="8458200" cy="4572000"/>
        </p:xfrm>
        <a:graphic>
          <a:graphicData uri="http://schemas.openxmlformats.org/drawingml/2006/table">
            <a:tbl>
              <a:tblPr/>
              <a:tblGrid>
                <a:gridCol w="2192867"/>
                <a:gridCol w="6265333"/>
              </a:tblGrid>
              <a:tr h="279400">
                <a:tc>
                  <a:txBody>
                    <a:bodyPr/>
                    <a:lstStyle/>
                    <a:p>
                      <a:pPr marL="0" marR="0">
                        <a:spcBef>
                          <a:spcPts val="0"/>
                        </a:spcBef>
                        <a:spcAft>
                          <a:spcPts val="0"/>
                        </a:spcAft>
                      </a:pPr>
                      <a:r>
                        <a:rPr lang="en-US" sz="2000" u="sng" dirty="0">
                          <a:latin typeface="+mn-lt"/>
                          <a:ea typeface="Times New Roman"/>
                          <a:cs typeface="Times New Roman"/>
                        </a:rPr>
                        <a:t>Date</a:t>
                      </a: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u="sng" dirty="0">
                          <a:latin typeface="+mn-lt"/>
                          <a:ea typeface="Times New Roman"/>
                          <a:cs typeface="Times New Roman"/>
                        </a:rPr>
                        <a:t>Activity</a:t>
                      </a: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1">
                <a:tc>
                  <a:txBody>
                    <a:bodyPr/>
                    <a:lstStyle/>
                    <a:p>
                      <a:pPr marL="0" marR="0">
                        <a:spcBef>
                          <a:spcPts val="0"/>
                        </a:spcBef>
                        <a:spcAft>
                          <a:spcPts val="0"/>
                        </a:spcAft>
                      </a:pPr>
                      <a:r>
                        <a:rPr lang="en-US" sz="2000" dirty="0" smtClean="0">
                          <a:latin typeface="+mn-lt"/>
                          <a:ea typeface="Times New Roman"/>
                          <a:cs typeface="Times New Roman"/>
                        </a:rPr>
                        <a:t>September </a:t>
                      </a:r>
                      <a:r>
                        <a:rPr lang="en-US" sz="2000" dirty="0">
                          <a:latin typeface="+mn-lt"/>
                          <a:ea typeface="Times New Roman"/>
                          <a:cs typeface="Times New Roman"/>
                        </a:rPr>
                        <a:t>2006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smtClean="0">
                          <a:latin typeface="+mn-lt"/>
                          <a:ea typeface="Times New Roman"/>
                          <a:cs typeface="Times New Roman"/>
                        </a:rPr>
                        <a:t>School </a:t>
                      </a:r>
                      <a:r>
                        <a:rPr lang="en-US" sz="2000" dirty="0">
                          <a:latin typeface="+mn-lt"/>
                          <a:ea typeface="Times New Roman"/>
                          <a:cs typeface="Times New Roman"/>
                        </a:rPr>
                        <a:t>District begins collecting DIBELS </a:t>
                      </a:r>
                      <a:r>
                        <a:rPr lang="en-US" sz="2000" dirty="0" smtClean="0">
                          <a:latin typeface="+mn-lt"/>
                          <a:ea typeface="Times New Roman"/>
                          <a:cs typeface="Times New Roman"/>
                        </a:rPr>
                        <a:t>data</a:t>
                      </a:r>
                    </a:p>
                    <a:p>
                      <a:pPr marL="0" marR="0">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1">
                <a:tc>
                  <a:txBody>
                    <a:bodyPr/>
                    <a:lstStyle/>
                    <a:p>
                      <a:pPr marL="0" marR="0">
                        <a:spcBef>
                          <a:spcPts val="0"/>
                        </a:spcBef>
                        <a:spcAft>
                          <a:spcPts val="0"/>
                        </a:spcAft>
                      </a:pPr>
                      <a:r>
                        <a:rPr lang="en-US" sz="2000" dirty="0" smtClean="0">
                          <a:latin typeface="+mn-lt"/>
                          <a:ea typeface="Times New Roman"/>
                          <a:cs typeface="Times New Roman"/>
                        </a:rPr>
                        <a:t>January 2008</a:t>
                      </a:r>
                    </a:p>
                    <a:p>
                      <a:pPr marL="0" marR="0">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smtClean="0">
                          <a:latin typeface="+mn-lt"/>
                          <a:ea typeface="Times New Roman"/>
                          <a:cs typeface="Times New Roman"/>
                        </a:rPr>
                        <a:t>School </a:t>
                      </a:r>
                      <a:r>
                        <a:rPr lang="en-US" sz="2000" dirty="0">
                          <a:latin typeface="+mn-lt"/>
                          <a:ea typeface="Times New Roman"/>
                          <a:cs typeface="Times New Roman"/>
                        </a:rPr>
                        <a:t>District begins training and initiating of data analysis teaming for DIBELS </a:t>
                      </a:r>
                      <a:r>
                        <a:rPr lang="en-US" sz="2000" dirty="0" smtClean="0">
                          <a:latin typeface="+mn-lt"/>
                          <a:ea typeface="Times New Roman"/>
                          <a:cs typeface="Times New Roman"/>
                        </a:rPr>
                        <a:t>data</a:t>
                      </a:r>
                    </a:p>
                    <a:p>
                      <a:pPr marL="0" marR="0">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0">
                <a:tc>
                  <a:txBody>
                    <a:bodyPr/>
                    <a:lstStyle/>
                    <a:p>
                      <a:pPr marL="0" marR="0">
                        <a:spcBef>
                          <a:spcPts val="0"/>
                        </a:spcBef>
                        <a:spcAft>
                          <a:spcPts val="0"/>
                        </a:spcAft>
                      </a:pPr>
                      <a:r>
                        <a:rPr lang="en-US" sz="2000" dirty="0" smtClean="0">
                          <a:latin typeface="+mn-lt"/>
                          <a:ea typeface="Times New Roman"/>
                          <a:cs typeface="Times New Roman"/>
                        </a:rPr>
                        <a:t>Fall </a:t>
                      </a:r>
                      <a:r>
                        <a:rPr lang="en-US" sz="2000" dirty="0">
                          <a:latin typeface="+mn-lt"/>
                          <a:ea typeface="Times New Roman"/>
                          <a:cs typeface="Times New Roman"/>
                        </a:rPr>
                        <a:t>2009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smtClean="0">
                          <a:latin typeface="+mn-lt"/>
                          <a:ea typeface="Times New Roman"/>
                          <a:cs typeface="Times New Roman"/>
                        </a:rPr>
                        <a:t>School </a:t>
                      </a:r>
                      <a:r>
                        <a:rPr lang="en-US" sz="2000" dirty="0">
                          <a:latin typeface="+mn-lt"/>
                          <a:ea typeface="Times New Roman"/>
                          <a:cs typeface="Times New Roman"/>
                        </a:rPr>
                        <a:t>District trains select staff with Teachscape Classroom </a:t>
                      </a:r>
                      <a:r>
                        <a:rPr lang="en-US" sz="2000" dirty="0" smtClean="0">
                          <a:latin typeface="+mn-lt"/>
                          <a:ea typeface="Times New Roman"/>
                          <a:cs typeface="Times New Roman"/>
                        </a:rPr>
                        <a:t>Walkthrough system</a:t>
                      </a:r>
                    </a:p>
                    <a:p>
                      <a:pPr marL="0" marR="0">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0">
                <a:tc>
                  <a:txBody>
                    <a:bodyPr/>
                    <a:lstStyle/>
                    <a:p>
                      <a:pPr marL="0" marR="0">
                        <a:spcBef>
                          <a:spcPts val="0"/>
                        </a:spcBef>
                        <a:spcAft>
                          <a:spcPts val="0"/>
                        </a:spcAft>
                      </a:pPr>
                      <a:r>
                        <a:rPr lang="en-US" sz="2000" dirty="0" smtClean="0">
                          <a:latin typeface="+mn-lt"/>
                          <a:ea typeface="Times New Roman"/>
                          <a:cs typeface="Times New Roman"/>
                        </a:rPr>
                        <a:t>November </a:t>
                      </a:r>
                      <a:r>
                        <a:rPr lang="en-US" sz="2000" dirty="0">
                          <a:latin typeface="+mn-lt"/>
                          <a:ea typeface="Times New Roman"/>
                          <a:cs typeface="Times New Roman"/>
                        </a:rPr>
                        <a:t>2009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smtClean="0">
                          <a:latin typeface="+mn-lt"/>
                          <a:ea typeface="Times New Roman"/>
                          <a:cs typeface="Times New Roman"/>
                        </a:rPr>
                        <a:t>School </a:t>
                      </a:r>
                      <a:r>
                        <a:rPr lang="en-US" sz="2000" dirty="0">
                          <a:latin typeface="+mn-lt"/>
                          <a:ea typeface="Times New Roman"/>
                          <a:cs typeface="Times New Roman"/>
                        </a:rPr>
                        <a:t>District staff begin to collect Classroom Walkthrough </a:t>
                      </a:r>
                      <a:r>
                        <a:rPr lang="en-US" sz="2000" dirty="0" smtClean="0">
                          <a:latin typeface="+mn-lt"/>
                          <a:ea typeface="Times New Roman"/>
                          <a:cs typeface="Times New Roman"/>
                        </a:rPr>
                        <a:t>data</a:t>
                      </a:r>
                    </a:p>
                    <a:p>
                      <a:pPr marL="0" marR="0">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1">
                <a:tc>
                  <a:txBody>
                    <a:bodyPr/>
                    <a:lstStyle/>
                    <a:p>
                      <a:pPr marL="0" marR="0">
                        <a:spcBef>
                          <a:spcPts val="0"/>
                        </a:spcBef>
                        <a:spcAft>
                          <a:spcPts val="0"/>
                        </a:spcAft>
                      </a:pPr>
                      <a:r>
                        <a:rPr lang="en-US" sz="2000" dirty="0" smtClean="0">
                          <a:latin typeface="+mn-lt"/>
                          <a:ea typeface="Times New Roman"/>
                          <a:cs typeface="Times New Roman"/>
                        </a:rPr>
                        <a:t>January </a:t>
                      </a:r>
                      <a:r>
                        <a:rPr lang="en-US" sz="2000" dirty="0">
                          <a:latin typeface="+mn-lt"/>
                          <a:ea typeface="Times New Roman"/>
                          <a:cs typeface="Times New Roman"/>
                        </a:rPr>
                        <a:t>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smtClean="0">
                          <a:latin typeface="+mn-lt"/>
                          <a:ea typeface="Times New Roman"/>
                          <a:cs typeface="Times New Roman"/>
                        </a:rPr>
                        <a:t>School </a:t>
                      </a:r>
                      <a:r>
                        <a:rPr lang="en-US" sz="2000" dirty="0">
                          <a:latin typeface="+mn-lt"/>
                          <a:ea typeface="Times New Roman"/>
                          <a:cs typeface="Times New Roman"/>
                        </a:rPr>
                        <a:t>District data analysis teaming occurs for both DIBELS and Classroom Walkthrough </a:t>
                      </a:r>
                      <a:r>
                        <a:rPr lang="en-US" sz="2000" dirty="0" smtClean="0">
                          <a:latin typeface="+mn-lt"/>
                          <a:ea typeface="Times New Roman"/>
                          <a:cs typeface="Times New Roman"/>
                        </a:rPr>
                        <a:t>data</a:t>
                      </a:r>
                    </a:p>
                    <a:p>
                      <a:pPr marL="0" marR="0">
                        <a:spcBef>
                          <a:spcPts val="0"/>
                        </a:spcBef>
                        <a:spcAft>
                          <a:spcPts val="0"/>
                        </a:spcAft>
                      </a:pPr>
                      <a:endParaRPr lang="en-US" sz="20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lstStyle/>
          <a:p>
            <a:r>
              <a:rPr lang="en-US" dirty="0" smtClean="0"/>
              <a:t>Study Design</a:t>
            </a:r>
          </a:p>
        </p:txBody>
      </p:sp>
      <p:sp>
        <p:nvSpPr>
          <p:cNvPr id="10" name="Rectangle 9"/>
          <p:cNvSpPr/>
          <p:nvPr/>
        </p:nvSpPr>
        <p:spPr>
          <a:xfrm>
            <a:off x="1676400" y="16764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Sex</a:t>
            </a:r>
          </a:p>
        </p:txBody>
      </p:sp>
      <p:sp>
        <p:nvSpPr>
          <p:cNvPr id="12" name="Rectangle 11"/>
          <p:cNvSpPr/>
          <p:nvPr/>
        </p:nvSpPr>
        <p:spPr>
          <a:xfrm>
            <a:off x="2895600" y="16764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Pre-ORF</a:t>
            </a:r>
          </a:p>
        </p:txBody>
      </p:sp>
      <p:sp>
        <p:nvSpPr>
          <p:cNvPr id="14" name="Rectangle 13"/>
          <p:cNvSpPr/>
          <p:nvPr/>
        </p:nvSpPr>
        <p:spPr>
          <a:xfrm>
            <a:off x="6934200" y="16764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Post-ORF</a:t>
            </a:r>
          </a:p>
        </p:txBody>
      </p:sp>
      <p:sp>
        <p:nvSpPr>
          <p:cNvPr id="16" name="Rectangle 15"/>
          <p:cNvSpPr/>
          <p:nvPr/>
        </p:nvSpPr>
        <p:spPr>
          <a:xfrm>
            <a:off x="5334000" y="2286000"/>
            <a:ext cx="990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346" name="TextBox 16"/>
          <p:cNvSpPr txBox="1">
            <a:spLocks noChangeArrowheads="1"/>
          </p:cNvSpPr>
          <p:nvPr/>
        </p:nvSpPr>
        <p:spPr bwMode="auto">
          <a:xfrm>
            <a:off x="3505200" y="2362200"/>
            <a:ext cx="1600200" cy="646331"/>
          </a:xfrm>
          <a:prstGeom prst="rect">
            <a:avLst/>
          </a:prstGeom>
          <a:noFill/>
          <a:ln w="9525">
            <a:noFill/>
            <a:miter lim="800000"/>
            <a:headEnd/>
            <a:tailEnd/>
          </a:ln>
        </p:spPr>
        <p:txBody>
          <a:bodyPr>
            <a:spAutoFit/>
          </a:bodyPr>
          <a:lstStyle/>
          <a:p>
            <a:pPr algn="r"/>
            <a:r>
              <a:rPr lang="en-US" dirty="0" smtClean="0">
                <a:latin typeface="Tw Cen MT" pitchFamily="34" charset="0"/>
              </a:rPr>
              <a:t>Collecting DIBELS </a:t>
            </a:r>
            <a:endParaRPr lang="en-US" dirty="0">
              <a:latin typeface="Tw Cen MT" pitchFamily="34" charset="0"/>
            </a:endParaRPr>
          </a:p>
        </p:txBody>
      </p:sp>
      <p:sp>
        <p:nvSpPr>
          <p:cNvPr id="18" name="Rectangle 17"/>
          <p:cNvSpPr/>
          <p:nvPr/>
        </p:nvSpPr>
        <p:spPr>
          <a:xfrm>
            <a:off x="1676400" y="3352800"/>
            <a:ext cx="1066800" cy="5334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Sex</a:t>
            </a:r>
          </a:p>
        </p:txBody>
      </p:sp>
      <p:sp>
        <p:nvSpPr>
          <p:cNvPr id="20" name="Rectangle 19"/>
          <p:cNvSpPr/>
          <p:nvPr/>
        </p:nvSpPr>
        <p:spPr>
          <a:xfrm>
            <a:off x="2971800" y="3352800"/>
            <a:ext cx="1066800" cy="5334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Pre-ORF</a:t>
            </a:r>
          </a:p>
        </p:txBody>
      </p:sp>
      <p:sp>
        <p:nvSpPr>
          <p:cNvPr id="22" name="Rectangle 21"/>
          <p:cNvSpPr/>
          <p:nvPr/>
        </p:nvSpPr>
        <p:spPr>
          <a:xfrm>
            <a:off x="7010400" y="3352800"/>
            <a:ext cx="1066800" cy="5334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Post-ORF</a:t>
            </a:r>
          </a:p>
        </p:txBody>
      </p:sp>
      <p:sp>
        <p:nvSpPr>
          <p:cNvPr id="24" name="Rectangle 23"/>
          <p:cNvSpPr/>
          <p:nvPr/>
        </p:nvSpPr>
        <p:spPr>
          <a:xfrm>
            <a:off x="5410200" y="3962400"/>
            <a:ext cx="990600" cy="7620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354" name="TextBox 24"/>
          <p:cNvSpPr txBox="1">
            <a:spLocks noChangeArrowheads="1"/>
          </p:cNvSpPr>
          <p:nvPr/>
        </p:nvSpPr>
        <p:spPr bwMode="auto">
          <a:xfrm>
            <a:off x="3429000" y="4038600"/>
            <a:ext cx="1752600" cy="646331"/>
          </a:xfrm>
          <a:prstGeom prst="rect">
            <a:avLst/>
          </a:prstGeom>
          <a:noFill/>
          <a:ln w="9525">
            <a:noFill/>
            <a:miter lim="800000"/>
            <a:headEnd/>
            <a:tailEnd/>
          </a:ln>
        </p:spPr>
        <p:txBody>
          <a:bodyPr wrap="square">
            <a:spAutoFit/>
          </a:bodyPr>
          <a:lstStyle/>
          <a:p>
            <a:pPr algn="r"/>
            <a:r>
              <a:rPr lang="en-US" dirty="0" smtClean="0">
                <a:latin typeface="Tw Cen MT" pitchFamily="34" charset="0"/>
              </a:rPr>
              <a:t>Data Teaming for DIBELS</a:t>
            </a:r>
            <a:endParaRPr lang="en-US" dirty="0">
              <a:latin typeface="Tw Cen MT" pitchFamily="34" charset="0"/>
            </a:endParaRPr>
          </a:p>
        </p:txBody>
      </p:sp>
      <p:sp>
        <p:nvSpPr>
          <p:cNvPr id="26" name="Rectangle 25"/>
          <p:cNvSpPr/>
          <p:nvPr/>
        </p:nvSpPr>
        <p:spPr>
          <a:xfrm>
            <a:off x="1676400" y="5105400"/>
            <a:ext cx="1066800" cy="533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Sex</a:t>
            </a:r>
          </a:p>
        </p:txBody>
      </p:sp>
      <p:sp>
        <p:nvSpPr>
          <p:cNvPr id="28" name="Rectangle 27"/>
          <p:cNvSpPr/>
          <p:nvPr/>
        </p:nvSpPr>
        <p:spPr>
          <a:xfrm>
            <a:off x="2971800" y="5105400"/>
            <a:ext cx="1066800" cy="533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Pre-ORF</a:t>
            </a:r>
          </a:p>
        </p:txBody>
      </p:sp>
      <p:sp>
        <p:nvSpPr>
          <p:cNvPr id="30" name="Rectangle 29"/>
          <p:cNvSpPr/>
          <p:nvPr/>
        </p:nvSpPr>
        <p:spPr>
          <a:xfrm>
            <a:off x="7010400" y="5105400"/>
            <a:ext cx="1066800" cy="533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Post-ORF</a:t>
            </a:r>
          </a:p>
        </p:txBody>
      </p:sp>
      <p:sp>
        <p:nvSpPr>
          <p:cNvPr id="32" name="Rectangle 31"/>
          <p:cNvSpPr/>
          <p:nvPr/>
        </p:nvSpPr>
        <p:spPr>
          <a:xfrm>
            <a:off x="5410200" y="5715000"/>
            <a:ext cx="990600" cy="762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362" name="TextBox 32"/>
          <p:cNvSpPr txBox="1">
            <a:spLocks noChangeArrowheads="1"/>
          </p:cNvSpPr>
          <p:nvPr/>
        </p:nvSpPr>
        <p:spPr bwMode="auto">
          <a:xfrm>
            <a:off x="2743200" y="5791200"/>
            <a:ext cx="2438400" cy="646113"/>
          </a:xfrm>
          <a:prstGeom prst="rect">
            <a:avLst/>
          </a:prstGeom>
          <a:noFill/>
          <a:ln w="9525">
            <a:noFill/>
            <a:miter lim="800000"/>
            <a:headEnd/>
            <a:tailEnd/>
          </a:ln>
        </p:spPr>
        <p:txBody>
          <a:bodyPr>
            <a:spAutoFit/>
          </a:bodyPr>
          <a:lstStyle/>
          <a:p>
            <a:pPr algn="r"/>
            <a:r>
              <a:rPr lang="en-US" dirty="0">
                <a:latin typeface="Tw Cen MT" pitchFamily="34" charset="0"/>
              </a:rPr>
              <a:t>Data Teaming for DIBELS and Walkthrough</a:t>
            </a:r>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lstStyle/>
          <a:p>
            <a:r>
              <a:rPr lang="en-US" dirty="0" smtClean="0"/>
              <a:t>Research Questions and Variables</a:t>
            </a:r>
          </a:p>
        </p:txBody>
      </p:sp>
      <p:sp>
        <p:nvSpPr>
          <p:cNvPr id="3" name="Content Placeholder 2"/>
          <p:cNvSpPr>
            <a:spLocks noGrp="1"/>
          </p:cNvSpPr>
          <p:nvPr>
            <p:ph sz="quarter" idx="1"/>
          </p:nvPr>
        </p:nvSpPr>
        <p:spPr>
          <a:xfrm>
            <a:off x="612775" y="1600200"/>
            <a:ext cx="8153400" cy="4495800"/>
          </a:xfrm>
        </p:spPr>
        <p:txBody>
          <a:bodyPr>
            <a:normAutofit/>
          </a:bodyPr>
          <a:lstStyle/>
          <a:p>
            <a:pPr marL="514350" indent="-514350" fontAlgn="auto">
              <a:spcAft>
                <a:spcPts val="0"/>
              </a:spcAft>
              <a:buFont typeface="Wingdings"/>
              <a:buNone/>
              <a:defRPr/>
            </a:pPr>
            <a:r>
              <a:rPr lang="en-US" sz="2200" i="1" dirty="0" smtClean="0"/>
              <a:t>Question 1: Does collecting DIBELS data increase the percentage of students reaching benchmark in reading compared to a national sample of students? Does student performance differ depending on sex? </a:t>
            </a:r>
          </a:p>
          <a:p>
            <a:pPr marL="514350" indent="-514350" fontAlgn="auto">
              <a:spcAft>
                <a:spcPts val="0"/>
              </a:spcAft>
              <a:buFont typeface="Wingdings"/>
              <a:buNone/>
              <a:defRPr/>
            </a:pPr>
            <a:endParaRPr lang="en-US" i="1" dirty="0" smtClean="0"/>
          </a:p>
          <a:p>
            <a:pPr marL="514350" indent="-514350" fontAlgn="auto">
              <a:spcAft>
                <a:spcPts val="0"/>
              </a:spcAft>
              <a:buFont typeface="Wingdings"/>
              <a:buNone/>
              <a:defRPr/>
            </a:pPr>
            <a:endParaRPr lang="en-US" dirty="0" smtClean="0"/>
          </a:p>
          <a:p>
            <a:pPr marL="320040" indent="-320040" fontAlgn="auto">
              <a:spcAft>
                <a:spcPts val="0"/>
              </a:spcAft>
              <a:buFont typeface="Wingdings"/>
              <a:buNone/>
              <a:defRPr/>
            </a:pPr>
            <a:endParaRPr lang="en-US" dirty="0"/>
          </a:p>
        </p:txBody>
      </p:sp>
      <p:graphicFrame>
        <p:nvGraphicFramePr>
          <p:cNvPr id="4" name="Table 3"/>
          <p:cNvGraphicFramePr>
            <a:graphicFrameLocks noGrp="1"/>
          </p:cNvGraphicFramePr>
          <p:nvPr/>
        </p:nvGraphicFramePr>
        <p:xfrm>
          <a:off x="609600" y="3276600"/>
          <a:ext cx="7848600" cy="1920240"/>
        </p:xfrm>
        <a:graphic>
          <a:graphicData uri="http://schemas.openxmlformats.org/drawingml/2006/table">
            <a:tbl>
              <a:tblPr firstRow="1" bandRow="1">
                <a:tableStyleId>{5C22544A-7EE6-4342-B048-85BDC9FD1C3A}</a:tableStyleId>
              </a:tblPr>
              <a:tblGrid>
                <a:gridCol w="2478505"/>
                <a:gridCol w="2230655"/>
                <a:gridCol w="1734954"/>
                <a:gridCol w="1404486"/>
              </a:tblGrid>
              <a:tr h="370840">
                <a:tc>
                  <a:txBody>
                    <a:bodyPr/>
                    <a:lstStyle/>
                    <a:p>
                      <a:r>
                        <a:rPr lang="en-US" dirty="0" smtClean="0"/>
                        <a:t>Latent Variable</a:t>
                      </a:r>
                      <a:endParaRPr lang="en-US" dirty="0"/>
                    </a:p>
                  </a:txBody>
                  <a:tcPr/>
                </a:tc>
                <a:tc>
                  <a:txBody>
                    <a:bodyPr/>
                    <a:lstStyle/>
                    <a:p>
                      <a:r>
                        <a:rPr lang="en-US" dirty="0" smtClean="0"/>
                        <a:t>Observed Variable</a:t>
                      </a:r>
                      <a:endParaRPr lang="en-US" dirty="0"/>
                    </a:p>
                  </a:txBody>
                  <a:tcPr/>
                </a:tc>
                <a:tc>
                  <a:txBody>
                    <a:bodyPr/>
                    <a:lstStyle/>
                    <a:p>
                      <a:r>
                        <a:rPr lang="en-US" dirty="0" smtClean="0"/>
                        <a:t>Instrument</a:t>
                      </a:r>
                      <a:r>
                        <a:rPr lang="en-US" baseline="0" dirty="0" smtClean="0"/>
                        <a:t> or Source</a:t>
                      </a:r>
                      <a:endParaRPr lang="en-US" dirty="0"/>
                    </a:p>
                  </a:txBody>
                  <a:tcPr/>
                </a:tc>
                <a:tc>
                  <a:txBody>
                    <a:bodyPr/>
                    <a:lstStyle/>
                    <a:p>
                      <a:r>
                        <a:rPr lang="en-US" dirty="0" smtClean="0"/>
                        <a:t>Validity/ Reliability</a:t>
                      </a:r>
                      <a:endParaRPr lang="en-US" dirty="0"/>
                    </a:p>
                  </a:txBody>
                  <a:tcPr/>
                </a:tc>
              </a:tr>
              <a:tr h="370840">
                <a:tc>
                  <a:txBody>
                    <a:bodyPr/>
                    <a:lstStyle/>
                    <a:p>
                      <a:r>
                        <a:rPr lang="en-US" dirty="0" smtClean="0"/>
                        <a:t>Reading Data Teaming Strategy</a:t>
                      </a:r>
                      <a:endParaRPr lang="en-US" dirty="0"/>
                    </a:p>
                  </a:txBody>
                  <a:tcPr/>
                </a:tc>
                <a:tc>
                  <a:txBody>
                    <a:bodyPr/>
                    <a:lstStyle/>
                    <a:p>
                      <a:r>
                        <a:rPr lang="en-US" dirty="0" smtClean="0"/>
                        <a:t>No Initiation of DAT</a:t>
                      </a:r>
                      <a:endParaRPr lang="en-US" dirty="0"/>
                    </a:p>
                  </a:txBody>
                  <a:tcPr/>
                </a:tc>
                <a:tc>
                  <a:txBody>
                    <a:bodyPr/>
                    <a:lstStyle/>
                    <a:p>
                      <a:r>
                        <a:rPr lang="en-US" dirty="0" smtClean="0"/>
                        <a:t>School Records</a:t>
                      </a:r>
                      <a:endParaRPr lang="en-US" dirty="0"/>
                    </a:p>
                  </a:txBody>
                  <a:tcPr/>
                </a:tc>
                <a:tc>
                  <a:txBody>
                    <a:bodyPr/>
                    <a:lstStyle/>
                    <a:p>
                      <a:r>
                        <a:rPr lang="en-US" dirty="0" smtClean="0"/>
                        <a:t>Excellent</a:t>
                      </a:r>
                      <a:endParaRPr lang="en-US" dirty="0"/>
                    </a:p>
                  </a:txBody>
                  <a:tcPr/>
                </a:tc>
              </a:tr>
              <a:tr h="370840">
                <a:tc>
                  <a:txBody>
                    <a:bodyPr/>
                    <a:lstStyle/>
                    <a:p>
                      <a:r>
                        <a:rPr lang="en-US" dirty="0" smtClean="0"/>
                        <a:t>Pre- and Post- Reading Performance</a:t>
                      </a:r>
                      <a:endParaRPr lang="en-US" dirty="0"/>
                    </a:p>
                  </a:txBody>
                  <a:tcPr/>
                </a:tc>
                <a:tc>
                  <a:txBody>
                    <a:bodyPr/>
                    <a:lstStyle/>
                    <a:p>
                      <a:r>
                        <a:rPr lang="en-US" dirty="0" smtClean="0"/>
                        <a:t>ORF Score Winter to Spring ’07</a:t>
                      </a:r>
                      <a:endParaRPr lang="en-US" dirty="0"/>
                    </a:p>
                  </a:txBody>
                  <a:tcPr/>
                </a:tc>
                <a:tc>
                  <a:txBody>
                    <a:bodyPr/>
                    <a:lstStyle/>
                    <a:p>
                      <a:r>
                        <a:rPr lang="en-US" dirty="0" smtClean="0"/>
                        <a:t>DIBELS ORF</a:t>
                      </a:r>
                      <a:endParaRPr lang="en-US" dirty="0"/>
                    </a:p>
                  </a:txBody>
                  <a:tcPr/>
                </a:tc>
                <a:tc>
                  <a:txBody>
                    <a:bodyPr/>
                    <a:lstStyle/>
                    <a:p>
                      <a:r>
                        <a:rPr lang="en-US" dirty="0" smtClean="0"/>
                        <a:t>Very Good</a:t>
                      </a:r>
                      <a:endParaRPr lang="en-US" dirty="0"/>
                    </a:p>
                  </a:txBody>
                  <a:tcPr/>
                </a:tc>
              </a:tr>
            </a:tbl>
          </a:graphicData>
        </a:graphic>
      </p:graphicFrame>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2775" y="228600"/>
            <a:ext cx="8153400" cy="990600"/>
          </a:xfrm>
        </p:spPr>
        <p:txBody>
          <a:bodyPr/>
          <a:lstStyle/>
          <a:p>
            <a:r>
              <a:rPr lang="en-US" dirty="0" smtClean="0"/>
              <a:t>Research Questions and Variables</a:t>
            </a:r>
          </a:p>
        </p:txBody>
      </p:sp>
      <p:sp>
        <p:nvSpPr>
          <p:cNvPr id="3" name="Content Placeholder 2"/>
          <p:cNvSpPr>
            <a:spLocks noGrp="1"/>
          </p:cNvSpPr>
          <p:nvPr>
            <p:ph sz="quarter" idx="1"/>
          </p:nvPr>
        </p:nvSpPr>
        <p:spPr>
          <a:xfrm>
            <a:off x="612775" y="1600200"/>
            <a:ext cx="8153400" cy="4495800"/>
          </a:xfrm>
        </p:spPr>
        <p:txBody>
          <a:bodyPr>
            <a:normAutofit/>
          </a:bodyPr>
          <a:lstStyle/>
          <a:p>
            <a:pPr marL="514350" indent="-514350" fontAlgn="auto">
              <a:spcAft>
                <a:spcPts val="0"/>
              </a:spcAft>
              <a:buFont typeface="Wingdings"/>
              <a:buNone/>
              <a:defRPr/>
            </a:pPr>
            <a:r>
              <a:rPr lang="en-US" sz="2200" i="1" dirty="0" smtClean="0"/>
              <a:t>Question 2: Does using data analysis teaming to discuss DIBELS data improve student performance in reading beyond levels that were attained when data were collected and not analyzed? Does student performance differ depending on sex? 	</a:t>
            </a:r>
            <a:endParaRPr lang="en-US" sz="2200" dirty="0" smtClean="0"/>
          </a:p>
          <a:p>
            <a:pPr marL="320040" indent="-320040" fontAlgn="auto">
              <a:spcAft>
                <a:spcPts val="0"/>
              </a:spcAft>
              <a:buFont typeface="Wingdings"/>
              <a:buNone/>
              <a:defRPr/>
            </a:pPr>
            <a:endParaRPr lang="en-US" sz="2000" dirty="0"/>
          </a:p>
        </p:txBody>
      </p:sp>
      <p:graphicFrame>
        <p:nvGraphicFramePr>
          <p:cNvPr id="6" name="Table 5"/>
          <p:cNvGraphicFramePr>
            <a:graphicFrameLocks noGrp="1"/>
          </p:cNvGraphicFramePr>
          <p:nvPr/>
        </p:nvGraphicFramePr>
        <p:xfrm>
          <a:off x="609600" y="3200400"/>
          <a:ext cx="7848600" cy="2291080"/>
        </p:xfrm>
        <a:graphic>
          <a:graphicData uri="http://schemas.openxmlformats.org/drawingml/2006/table">
            <a:tbl>
              <a:tblPr firstRow="1" bandRow="1">
                <a:tableStyleId>{5C22544A-7EE6-4342-B048-85BDC9FD1C3A}</a:tableStyleId>
              </a:tblPr>
              <a:tblGrid>
                <a:gridCol w="2478505"/>
                <a:gridCol w="2230655"/>
                <a:gridCol w="1734954"/>
                <a:gridCol w="1404486"/>
              </a:tblGrid>
              <a:tr h="370840">
                <a:tc>
                  <a:txBody>
                    <a:bodyPr/>
                    <a:lstStyle/>
                    <a:p>
                      <a:r>
                        <a:rPr lang="en-US" dirty="0" smtClean="0"/>
                        <a:t>Latent Variable</a:t>
                      </a:r>
                      <a:endParaRPr lang="en-US" dirty="0"/>
                    </a:p>
                  </a:txBody>
                  <a:tcPr/>
                </a:tc>
                <a:tc>
                  <a:txBody>
                    <a:bodyPr/>
                    <a:lstStyle/>
                    <a:p>
                      <a:r>
                        <a:rPr lang="en-US" dirty="0" smtClean="0"/>
                        <a:t>Observed Variable</a:t>
                      </a:r>
                      <a:endParaRPr lang="en-US" dirty="0"/>
                    </a:p>
                  </a:txBody>
                  <a:tcPr/>
                </a:tc>
                <a:tc>
                  <a:txBody>
                    <a:bodyPr/>
                    <a:lstStyle/>
                    <a:p>
                      <a:r>
                        <a:rPr lang="en-US" dirty="0" smtClean="0"/>
                        <a:t>Instrument</a:t>
                      </a:r>
                      <a:r>
                        <a:rPr lang="en-US" baseline="0" dirty="0" smtClean="0"/>
                        <a:t> or Source</a:t>
                      </a:r>
                      <a:endParaRPr lang="en-US" dirty="0"/>
                    </a:p>
                  </a:txBody>
                  <a:tcPr/>
                </a:tc>
                <a:tc>
                  <a:txBody>
                    <a:bodyPr/>
                    <a:lstStyle/>
                    <a:p>
                      <a:r>
                        <a:rPr lang="en-US" dirty="0" smtClean="0"/>
                        <a:t>Validity/ Reliability</a:t>
                      </a:r>
                      <a:endParaRPr lang="en-US" dirty="0"/>
                    </a:p>
                  </a:txBody>
                  <a:tcPr/>
                </a:tc>
              </a:tr>
              <a:tr h="370840">
                <a:tc>
                  <a:txBody>
                    <a:bodyPr/>
                    <a:lstStyle/>
                    <a:p>
                      <a:r>
                        <a:rPr lang="en-US" dirty="0" smtClean="0"/>
                        <a:t>Sex</a:t>
                      </a:r>
                      <a:endParaRPr lang="en-US" dirty="0"/>
                    </a:p>
                  </a:txBody>
                  <a:tcPr/>
                </a:tc>
                <a:tc>
                  <a:txBody>
                    <a:bodyPr/>
                    <a:lstStyle/>
                    <a:p>
                      <a:r>
                        <a:rPr lang="en-US" dirty="0" smtClean="0"/>
                        <a:t>Male/Female</a:t>
                      </a:r>
                      <a:endParaRPr lang="en-US" dirty="0"/>
                    </a:p>
                  </a:txBody>
                  <a:tcPr/>
                </a:tc>
                <a:tc>
                  <a:txBody>
                    <a:bodyPr/>
                    <a:lstStyle/>
                    <a:p>
                      <a:r>
                        <a:rPr lang="en-US" dirty="0" smtClean="0"/>
                        <a:t>School Records</a:t>
                      </a:r>
                      <a:endParaRPr lang="en-US" dirty="0"/>
                    </a:p>
                  </a:txBody>
                  <a:tcPr/>
                </a:tc>
                <a:tc>
                  <a:txBody>
                    <a:bodyPr/>
                    <a:lstStyle/>
                    <a:p>
                      <a:r>
                        <a:rPr lang="en-US" dirty="0" smtClean="0"/>
                        <a:t>Excellent</a:t>
                      </a:r>
                      <a:endParaRPr lang="en-US" dirty="0"/>
                    </a:p>
                  </a:txBody>
                  <a:tcPr/>
                </a:tc>
              </a:tr>
              <a:tr h="370840">
                <a:tc>
                  <a:txBody>
                    <a:bodyPr/>
                    <a:lstStyle/>
                    <a:p>
                      <a:r>
                        <a:rPr lang="en-US" dirty="0" smtClean="0"/>
                        <a:t>Reading Data Teaming Strategy</a:t>
                      </a:r>
                      <a:endParaRPr lang="en-US" dirty="0"/>
                    </a:p>
                  </a:txBody>
                  <a:tcPr/>
                </a:tc>
                <a:tc>
                  <a:txBody>
                    <a:bodyPr/>
                    <a:lstStyle/>
                    <a:p>
                      <a:r>
                        <a:rPr lang="en-US" dirty="0" smtClean="0"/>
                        <a:t>DIBELS</a:t>
                      </a:r>
                      <a:r>
                        <a:rPr lang="en-US" baseline="0" dirty="0" smtClean="0"/>
                        <a:t> DAT</a:t>
                      </a:r>
                      <a:endParaRPr lang="en-US" dirty="0"/>
                    </a:p>
                  </a:txBody>
                  <a:tcPr/>
                </a:tc>
                <a:tc>
                  <a:txBody>
                    <a:bodyPr/>
                    <a:lstStyle/>
                    <a:p>
                      <a:r>
                        <a:rPr lang="en-US" dirty="0" smtClean="0"/>
                        <a:t>School Records</a:t>
                      </a:r>
                      <a:endParaRPr lang="en-US" dirty="0"/>
                    </a:p>
                  </a:txBody>
                  <a:tcPr/>
                </a:tc>
                <a:tc>
                  <a:txBody>
                    <a:bodyPr/>
                    <a:lstStyle/>
                    <a:p>
                      <a:r>
                        <a:rPr lang="en-US" dirty="0" smtClean="0"/>
                        <a:t>Excellent</a:t>
                      </a:r>
                      <a:endParaRPr lang="en-US" dirty="0"/>
                    </a:p>
                  </a:txBody>
                  <a:tcPr/>
                </a:tc>
              </a:tr>
              <a:tr h="370840">
                <a:tc>
                  <a:txBody>
                    <a:bodyPr/>
                    <a:lstStyle/>
                    <a:p>
                      <a:r>
                        <a:rPr lang="en-US" dirty="0" smtClean="0"/>
                        <a:t>Pre- and Post- Reading Performance</a:t>
                      </a:r>
                      <a:endParaRPr lang="en-US" dirty="0"/>
                    </a:p>
                  </a:txBody>
                  <a:tcPr/>
                </a:tc>
                <a:tc>
                  <a:txBody>
                    <a:bodyPr/>
                    <a:lstStyle/>
                    <a:p>
                      <a:r>
                        <a:rPr lang="en-US" dirty="0" smtClean="0"/>
                        <a:t>ORF Score Winter to Spring ’07</a:t>
                      </a:r>
                      <a:r>
                        <a:rPr lang="en-US" baseline="0" dirty="0" smtClean="0"/>
                        <a:t> &amp;</a:t>
                      </a:r>
                      <a:r>
                        <a:rPr lang="en-US" dirty="0" smtClean="0"/>
                        <a:t> ’09</a:t>
                      </a:r>
                      <a:endParaRPr lang="en-US" dirty="0"/>
                    </a:p>
                  </a:txBody>
                  <a:tcPr/>
                </a:tc>
                <a:tc>
                  <a:txBody>
                    <a:bodyPr/>
                    <a:lstStyle/>
                    <a:p>
                      <a:r>
                        <a:rPr lang="en-US" dirty="0" smtClean="0"/>
                        <a:t>DIBELS ORF</a:t>
                      </a:r>
                      <a:endParaRPr lang="en-US" dirty="0"/>
                    </a:p>
                  </a:txBody>
                  <a:tcPr/>
                </a:tc>
                <a:tc>
                  <a:txBody>
                    <a:bodyPr/>
                    <a:lstStyle/>
                    <a:p>
                      <a:r>
                        <a:rPr lang="en-US" dirty="0" smtClean="0"/>
                        <a:t>Very Good</a:t>
                      </a:r>
                      <a:endParaRPr lang="en-US" dirty="0"/>
                    </a:p>
                  </a:txBody>
                  <a:tcPr/>
                </a:tc>
              </a:tr>
            </a:tbl>
          </a:graphicData>
        </a:graphic>
      </p:graphicFrame>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12775" y="228600"/>
            <a:ext cx="8153400" cy="990600"/>
          </a:xfrm>
        </p:spPr>
        <p:txBody>
          <a:bodyPr/>
          <a:lstStyle/>
          <a:p>
            <a:r>
              <a:rPr lang="en-US" dirty="0" smtClean="0"/>
              <a:t>Research Questions and Variables</a:t>
            </a:r>
          </a:p>
        </p:txBody>
      </p:sp>
      <p:sp>
        <p:nvSpPr>
          <p:cNvPr id="3" name="Content Placeholder 2"/>
          <p:cNvSpPr>
            <a:spLocks noGrp="1"/>
          </p:cNvSpPr>
          <p:nvPr>
            <p:ph sz="quarter" idx="1"/>
          </p:nvPr>
        </p:nvSpPr>
        <p:spPr>
          <a:xfrm>
            <a:off x="612775" y="1600200"/>
            <a:ext cx="8153400" cy="4495800"/>
          </a:xfrm>
        </p:spPr>
        <p:txBody>
          <a:bodyPr>
            <a:normAutofit/>
          </a:bodyPr>
          <a:lstStyle/>
          <a:p>
            <a:pPr marL="514350" indent="-514350" fontAlgn="auto">
              <a:spcAft>
                <a:spcPts val="0"/>
              </a:spcAft>
              <a:buFont typeface="Wingdings"/>
              <a:buNone/>
              <a:defRPr/>
            </a:pPr>
            <a:r>
              <a:rPr lang="en-US" sz="2200" i="1" dirty="0" smtClean="0"/>
              <a:t>Question 3: Does analyzing DIBELS data and walkthrough data for data analysis teaming improve student reading performance beyond no data analysis teaming or data analysis teaming for DIBELS data only? Does student performance differ depending on sex? </a:t>
            </a:r>
            <a:endParaRPr lang="en-US" sz="2200" dirty="0" smtClean="0"/>
          </a:p>
          <a:p>
            <a:pPr marL="514350" indent="-514350" fontAlgn="auto">
              <a:spcAft>
                <a:spcPts val="0"/>
              </a:spcAft>
              <a:buFont typeface="Wingdings"/>
              <a:buNone/>
              <a:defRPr/>
            </a:pPr>
            <a:endParaRPr lang="en-US" sz="2400" dirty="0" smtClean="0"/>
          </a:p>
          <a:p>
            <a:pPr marL="320040" indent="-320040" fontAlgn="auto">
              <a:spcAft>
                <a:spcPts val="0"/>
              </a:spcAft>
              <a:buFont typeface="Wingdings"/>
              <a:buNone/>
              <a:defRPr/>
            </a:pPr>
            <a:endParaRPr lang="en-US" sz="2400" dirty="0"/>
          </a:p>
        </p:txBody>
      </p:sp>
      <p:graphicFrame>
        <p:nvGraphicFramePr>
          <p:cNvPr id="4" name="Table 3"/>
          <p:cNvGraphicFramePr>
            <a:graphicFrameLocks noGrp="1"/>
          </p:cNvGraphicFramePr>
          <p:nvPr/>
        </p:nvGraphicFramePr>
        <p:xfrm>
          <a:off x="609600" y="3200400"/>
          <a:ext cx="7848600" cy="2291080"/>
        </p:xfrm>
        <a:graphic>
          <a:graphicData uri="http://schemas.openxmlformats.org/drawingml/2006/table">
            <a:tbl>
              <a:tblPr firstRow="1" bandRow="1">
                <a:tableStyleId>{5C22544A-7EE6-4342-B048-85BDC9FD1C3A}</a:tableStyleId>
              </a:tblPr>
              <a:tblGrid>
                <a:gridCol w="2362200"/>
                <a:gridCol w="2438400"/>
                <a:gridCol w="1643514"/>
                <a:gridCol w="1404486"/>
              </a:tblGrid>
              <a:tr h="370840">
                <a:tc>
                  <a:txBody>
                    <a:bodyPr/>
                    <a:lstStyle/>
                    <a:p>
                      <a:r>
                        <a:rPr lang="en-US" dirty="0" smtClean="0"/>
                        <a:t>Latent Variable</a:t>
                      </a:r>
                      <a:endParaRPr lang="en-US" dirty="0"/>
                    </a:p>
                  </a:txBody>
                  <a:tcPr/>
                </a:tc>
                <a:tc>
                  <a:txBody>
                    <a:bodyPr/>
                    <a:lstStyle/>
                    <a:p>
                      <a:r>
                        <a:rPr lang="en-US" dirty="0" smtClean="0"/>
                        <a:t>Observed Variable</a:t>
                      </a:r>
                      <a:endParaRPr lang="en-US" dirty="0"/>
                    </a:p>
                  </a:txBody>
                  <a:tcPr/>
                </a:tc>
                <a:tc>
                  <a:txBody>
                    <a:bodyPr/>
                    <a:lstStyle/>
                    <a:p>
                      <a:r>
                        <a:rPr lang="en-US" dirty="0" smtClean="0"/>
                        <a:t>Instrument</a:t>
                      </a:r>
                      <a:r>
                        <a:rPr lang="en-US" baseline="0" dirty="0" smtClean="0"/>
                        <a:t> or Source</a:t>
                      </a:r>
                      <a:endParaRPr lang="en-US" dirty="0"/>
                    </a:p>
                  </a:txBody>
                  <a:tcPr/>
                </a:tc>
                <a:tc>
                  <a:txBody>
                    <a:bodyPr/>
                    <a:lstStyle/>
                    <a:p>
                      <a:r>
                        <a:rPr lang="en-US" dirty="0" smtClean="0"/>
                        <a:t>Validity/ Reliability</a:t>
                      </a:r>
                      <a:endParaRPr lang="en-US" dirty="0"/>
                    </a:p>
                  </a:txBody>
                  <a:tcPr/>
                </a:tc>
              </a:tr>
              <a:tr h="370840">
                <a:tc>
                  <a:txBody>
                    <a:bodyPr/>
                    <a:lstStyle/>
                    <a:p>
                      <a:r>
                        <a:rPr lang="en-US" dirty="0" smtClean="0"/>
                        <a:t>Sex</a:t>
                      </a:r>
                      <a:endParaRPr lang="en-US" dirty="0"/>
                    </a:p>
                  </a:txBody>
                  <a:tcPr/>
                </a:tc>
                <a:tc>
                  <a:txBody>
                    <a:bodyPr/>
                    <a:lstStyle/>
                    <a:p>
                      <a:r>
                        <a:rPr lang="en-US" dirty="0" smtClean="0"/>
                        <a:t>Male/Female</a:t>
                      </a:r>
                      <a:endParaRPr lang="en-US" dirty="0"/>
                    </a:p>
                  </a:txBody>
                  <a:tcPr/>
                </a:tc>
                <a:tc>
                  <a:txBody>
                    <a:bodyPr/>
                    <a:lstStyle/>
                    <a:p>
                      <a:r>
                        <a:rPr lang="en-US" dirty="0" smtClean="0"/>
                        <a:t>School Records</a:t>
                      </a:r>
                      <a:endParaRPr lang="en-US" dirty="0"/>
                    </a:p>
                  </a:txBody>
                  <a:tcPr/>
                </a:tc>
                <a:tc>
                  <a:txBody>
                    <a:bodyPr/>
                    <a:lstStyle/>
                    <a:p>
                      <a:r>
                        <a:rPr lang="en-US" dirty="0" smtClean="0"/>
                        <a:t>Excellent</a:t>
                      </a:r>
                      <a:endParaRPr lang="en-US" dirty="0"/>
                    </a:p>
                  </a:txBody>
                  <a:tcPr/>
                </a:tc>
              </a:tr>
              <a:tr h="370840">
                <a:tc>
                  <a:txBody>
                    <a:bodyPr/>
                    <a:lstStyle/>
                    <a:p>
                      <a:r>
                        <a:rPr lang="en-US" dirty="0" smtClean="0"/>
                        <a:t>Reading Data Teaming Strategy</a:t>
                      </a:r>
                      <a:endParaRPr lang="en-US" dirty="0"/>
                    </a:p>
                  </a:txBody>
                  <a:tcPr/>
                </a:tc>
                <a:tc>
                  <a:txBody>
                    <a:bodyPr/>
                    <a:lstStyle/>
                    <a:p>
                      <a:r>
                        <a:rPr lang="en-US" dirty="0" smtClean="0"/>
                        <a:t>DIBELS</a:t>
                      </a:r>
                      <a:r>
                        <a:rPr lang="en-US" baseline="0" dirty="0" smtClean="0"/>
                        <a:t> and Walkthrough DAT</a:t>
                      </a:r>
                      <a:endParaRPr lang="en-US" dirty="0"/>
                    </a:p>
                  </a:txBody>
                  <a:tcPr/>
                </a:tc>
                <a:tc>
                  <a:txBody>
                    <a:bodyPr/>
                    <a:lstStyle/>
                    <a:p>
                      <a:r>
                        <a:rPr lang="en-US" dirty="0" smtClean="0"/>
                        <a:t>School Records</a:t>
                      </a:r>
                      <a:endParaRPr lang="en-US" dirty="0"/>
                    </a:p>
                  </a:txBody>
                  <a:tcPr/>
                </a:tc>
                <a:tc>
                  <a:txBody>
                    <a:bodyPr/>
                    <a:lstStyle/>
                    <a:p>
                      <a:r>
                        <a:rPr lang="en-US" dirty="0" smtClean="0"/>
                        <a:t>Excellent</a:t>
                      </a:r>
                      <a:endParaRPr lang="en-US" dirty="0"/>
                    </a:p>
                  </a:txBody>
                  <a:tcPr/>
                </a:tc>
              </a:tr>
              <a:tr h="370840">
                <a:tc>
                  <a:txBody>
                    <a:bodyPr/>
                    <a:lstStyle/>
                    <a:p>
                      <a:r>
                        <a:rPr lang="en-US" dirty="0" smtClean="0"/>
                        <a:t>Pre- and Post- Reading Performance</a:t>
                      </a:r>
                      <a:endParaRPr lang="en-US" dirty="0"/>
                    </a:p>
                  </a:txBody>
                  <a:tcPr/>
                </a:tc>
                <a:tc>
                  <a:txBody>
                    <a:bodyPr/>
                    <a:lstStyle/>
                    <a:p>
                      <a:r>
                        <a:rPr lang="en-US" dirty="0" smtClean="0"/>
                        <a:t>ORF Score Winter to Spring ‘07, ’09, and ‘10</a:t>
                      </a:r>
                      <a:endParaRPr lang="en-US" dirty="0"/>
                    </a:p>
                  </a:txBody>
                  <a:tcPr/>
                </a:tc>
                <a:tc>
                  <a:txBody>
                    <a:bodyPr/>
                    <a:lstStyle/>
                    <a:p>
                      <a:r>
                        <a:rPr lang="en-US" dirty="0" smtClean="0"/>
                        <a:t>DIBELS ORF</a:t>
                      </a:r>
                      <a:endParaRPr lang="en-US" dirty="0"/>
                    </a:p>
                  </a:txBody>
                  <a:tcPr/>
                </a:tc>
                <a:tc>
                  <a:txBody>
                    <a:bodyPr/>
                    <a:lstStyle/>
                    <a:p>
                      <a:r>
                        <a:rPr lang="en-US" dirty="0" smtClean="0"/>
                        <a:t>Very Good</a:t>
                      </a:r>
                      <a:endParaRPr lang="en-US" dirty="0"/>
                    </a:p>
                  </a:txBody>
                  <a:tcPr/>
                </a:tc>
              </a:tr>
            </a:tbl>
          </a:graphicData>
        </a:graphic>
      </p:graphicFrame>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995</TotalTime>
  <Words>1605</Words>
  <Application>Microsoft Office PowerPoint</Application>
  <PresentationFormat>On-screen Show (4:3)</PresentationFormat>
  <Paragraphs>498</Paragraphs>
  <Slides>37</Slides>
  <Notes>33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Median</vt:lpstr>
      <vt:lpstr>Does the Use of Data Analysis Teaming for Student Achievement and Level of Student Work Improve Student Performance in Reading?</vt:lpstr>
      <vt:lpstr>Dissertation Defense </vt:lpstr>
      <vt:lpstr>Rationale for Study</vt:lpstr>
      <vt:lpstr>Literature Review</vt:lpstr>
      <vt:lpstr>School District Data Collection Timeline</vt:lpstr>
      <vt:lpstr>Study Design</vt:lpstr>
      <vt:lpstr>Research Questions and Variables</vt:lpstr>
      <vt:lpstr>Research Questions and Variables</vt:lpstr>
      <vt:lpstr>Research Questions and Variables</vt:lpstr>
      <vt:lpstr>Procedures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Statistical Analysis and Results</vt:lpstr>
      <vt:lpstr>Conclusions</vt:lpstr>
      <vt:lpstr>Conclusions</vt:lpstr>
      <vt:lpstr>PowerPoint Presentation</vt:lpstr>
      <vt:lpstr>PowerPoint Presentation</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the Use of Data Analysis Teaming for Student Achievement and Level of Student Work Improve Student Performance in Reading?</dc:title>
  <dc:creator>Marco-Fies, Christina</dc:creator>
  <cp:lastModifiedBy>Marco-Fies, Christina</cp:lastModifiedBy>
  <cp:revision>40</cp:revision>
  <dcterms:created xsi:type="dcterms:W3CDTF">2011-12-08T02:07:56Z</dcterms:created>
  <dcterms:modified xsi:type="dcterms:W3CDTF">2013-09-09T19:49:39Z</dcterms:modified>
</cp:coreProperties>
</file>